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256" r:id="rId2"/>
    <p:sldId id="332" r:id="rId3"/>
    <p:sldId id="257" r:id="rId4"/>
    <p:sldId id="262" r:id="rId5"/>
    <p:sldId id="260" r:id="rId6"/>
    <p:sldId id="309" r:id="rId7"/>
    <p:sldId id="263" r:id="rId8"/>
    <p:sldId id="326" r:id="rId9"/>
    <p:sldId id="333" r:id="rId10"/>
    <p:sldId id="334" r:id="rId11"/>
    <p:sldId id="337" r:id="rId12"/>
    <p:sldId id="335" r:id="rId13"/>
    <p:sldId id="336" r:id="rId14"/>
    <p:sldId id="339" r:id="rId15"/>
    <p:sldId id="338" r:id="rId16"/>
    <p:sldId id="341" r:id="rId17"/>
    <p:sldId id="340" r:id="rId18"/>
    <p:sldId id="342" r:id="rId19"/>
    <p:sldId id="344" r:id="rId20"/>
    <p:sldId id="345" r:id="rId21"/>
    <p:sldId id="343" r:id="rId22"/>
    <p:sldId id="347" r:id="rId23"/>
    <p:sldId id="348" r:id="rId24"/>
    <p:sldId id="346" r:id="rId25"/>
    <p:sldId id="349" r:id="rId26"/>
    <p:sldId id="350" r:id="rId27"/>
    <p:sldId id="353" r:id="rId28"/>
    <p:sldId id="352" r:id="rId29"/>
    <p:sldId id="328" r:id="rId30"/>
    <p:sldId id="356" r:id="rId31"/>
    <p:sldId id="355" r:id="rId32"/>
    <p:sldId id="354" r:id="rId33"/>
    <p:sldId id="357" r:id="rId34"/>
    <p:sldId id="358" r:id="rId35"/>
    <p:sldId id="359" r:id="rId36"/>
    <p:sldId id="351" r:id="rId37"/>
    <p:sldId id="362" r:id="rId38"/>
    <p:sldId id="360" r:id="rId39"/>
    <p:sldId id="361" r:id="rId40"/>
    <p:sldId id="363" r:id="rId41"/>
    <p:sldId id="364" r:id="rId4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FAA"/>
    <a:srgbClr val="00547E"/>
    <a:srgbClr val="1A8EA7"/>
    <a:srgbClr val="1C8CA5"/>
    <a:srgbClr val="00A7A4"/>
    <a:srgbClr val="1D8EA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浅色样式 3 - 强调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29"/>
    <p:restoredTop sz="86370"/>
  </p:normalViewPr>
  <p:slideViewPr>
    <p:cSldViewPr snapToGrid="0">
      <p:cViewPr varScale="1">
        <p:scale>
          <a:sx n="98" d="100"/>
          <a:sy n="98" d="100"/>
        </p:scale>
        <p:origin x="912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59D29-7F76-4E30-B029-D0C89C6DCC63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66DF42-B80A-45D9-953E-DFB058CB82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160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0613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00821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54146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20629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77211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00809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48802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06867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03876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42905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7963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57226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408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48875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85188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053903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01279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03677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44335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135921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106634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73225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5685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024519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27237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462732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085827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299498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038417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379442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934423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215204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86472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041980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97007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073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63492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1767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23365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11094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9639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67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711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433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779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831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427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70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189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508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5181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790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35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8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8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8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8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8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8.png"/><Relationship Id="rId5" Type="http://schemas.openxmlformats.org/officeDocument/2006/relationships/image" Target="../media/image6.png"/><Relationship Id="rId6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7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8.jp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8062"/>
            <a:ext cx="7663543" cy="687606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5333" y="0"/>
            <a:ext cx="3266667" cy="477142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959100" y="1634918"/>
            <a:ext cx="7752443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⚡️闪电开发</a:t>
            </a:r>
          </a:p>
          <a:p>
            <a:pPr algn="ctr"/>
            <a:endParaRPr lang="zh-CN" altLang="en-US" sz="28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初级篇</a:t>
            </a:r>
            <a:r>
              <a:rPr lang="en-US" altLang="zh-CN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第一个列表</a:t>
            </a:r>
            <a:r>
              <a:rPr lang="en-US" altLang="zh-CN" sz="3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</a:p>
          <a:p>
            <a:pPr algn="ctr"/>
            <a:endParaRPr lang="zh-CN" altLang="en-US" sz="36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72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</a:t>
            </a:r>
            <a:r>
              <a:rPr lang="zh-CN" altLang="en-US" sz="28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小波说雨燕</a:t>
            </a:r>
            <a:endParaRPr lang="zh-CN" altLang="en-US" sz="28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72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63891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7801">
        <p15:prstTrans prst="pageCurlDouble"/>
      </p:transition>
    </mc:Choice>
    <mc:Fallback xmlns="">
      <p:transition spd="slow" advTm="7801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E180D4A7-C9FB-4DFB-919C-405C955672EB}">
      <p14:showEvtLst xmlns:p14="http://schemas.microsoft.com/office/powerpoint/2010/main">
        <p14:playEvt time="0" objId="10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选择屏幕种类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屏幕快照 2015-05-15 上午10.45.26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866" y="1931218"/>
            <a:ext cx="6413500" cy="4483100"/>
          </a:xfrm>
          <a:prstGeom prst="rect">
            <a:avLst/>
          </a:prstGeom>
        </p:spPr>
      </p:pic>
      <p:sp>
        <p:nvSpPr>
          <p:cNvPr id="7" name="椭圆形标注 6"/>
          <p:cNvSpPr/>
          <p:nvPr/>
        </p:nvSpPr>
        <p:spPr>
          <a:xfrm>
            <a:off x="2825262" y="2848708"/>
            <a:ext cx="1735015" cy="1289538"/>
          </a:xfrm>
          <a:prstGeom prst="wedgeEllipseCallout">
            <a:avLst>
              <a:gd name="adj1" fmla="val 96830"/>
              <a:gd name="adj2" fmla="val 334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所有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iPhone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的竖屏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99148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形标注 6"/>
          <p:cNvSpPr/>
          <p:nvPr/>
        </p:nvSpPr>
        <p:spPr>
          <a:xfrm>
            <a:off x="2825262" y="2848708"/>
            <a:ext cx="1735015" cy="1289538"/>
          </a:xfrm>
          <a:prstGeom prst="wedgeEllipseCallout">
            <a:avLst>
              <a:gd name="adj1" fmla="val 119127"/>
              <a:gd name="adj2" fmla="val 352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选中拖动到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Storyboard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上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pic>
        <p:nvPicPr>
          <p:cNvPr id="4" name="图片 3" descr="屏幕快照 2015-05-15 上午10.49.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0008" y="2394438"/>
            <a:ext cx="3263900" cy="3124200"/>
          </a:xfrm>
          <a:prstGeom prst="rect">
            <a:avLst/>
          </a:prstGeom>
        </p:spPr>
      </p:pic>
      <p:sp>
        <p:nvSpPr>
          <p:cNvPr id="8" name="椭圆形标注 7"/>
          <p:cNvSpPr/>
          <p:nvPr/>
        </p:nvSpPr>
        <p:spPr>
          <a:xfrm>
            <a:off x="3360127" y="5216770"/>
            <a:ext cx="1735015" cy="1289538"/>
          </a:xfrm>
          <a:prstGeom prst="wedgeEllipseCallout">
            <a:avLst>
              <a:gd name="adj1" fmla="val 104262"/>
              <a:gd name="adj2" fmla="val -365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输入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table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0433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屏幕快照 2015-05-15 上午10.52.1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7341" y="1633743"/>
            <a:ext cx="4058770" cy="516570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拖动居中对齐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形标注 6"/>
          <p:cNvSpPr/>
          <p:nvPr/>
        </p:nvSpPr>
        <p:spPr>
          <a:xfrm>
            <a:off x="2151530" y="2848707"/>
            <a:ext cx="2408748" cy="1427457"/>
          </a:xfrm>
          <a:prstGeom prst="wedgeEllipseCallout">
            <a:avLst>
              <a:gd name="adj1" fmla="val 148758"/>
              <a:gd name="adj2" fmla="val 449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拖动充满屏幕直到同时有</a:t>
            </a:r>
          </a:p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水平和垂直线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936833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增加原型单元格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920" y="2893647"/>
            <a:ext cx="33020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2307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basi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235975"/>
            <a:ext cx="10058400" cy="3397334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设置单元格样式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形标注 6"/>
          <p:cNvSpPr/>
          <p:nvPr/>
        </p:nvSpPr>
        <p:spPr>
          <a:xfrm>
            <a:off x="9571765" y="1230614"/>
            <a:ext cx="1735015" cy="1289538"/>
          </a:xfrm>
          <a:prstGeom prst="wedgeEllipseCallout">
            <a:avLst>
              <a:gd name="adj1" fmla="val -38981"/>
              <a:gd name="adj2" fmla="val 907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将单元格样式设为“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Basic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”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9" name="椭圆形标注 8"/>
          <p:cNvSpPr/>
          <p:nvPr/>
        </p:nvSpPr>
        <p:spPr>
          <a:xfrm>
            <a:off x="10286725" y="3934642"/>
            <a:ext cx="1735015" cy="1289538"/>
          </a:xfrm>
          <a:prstGeom prst="wedgeEllipseCallout">
            <a:avLst>
              <a:gd name="adj1" fmla="val -96413"/>
              <a:gd name="adj2" fmla="val -747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用于识别单元格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10" name="椭圆形标注 9"/>
          <p:cNvSpPr/>
          <p:nvPr/>
        </p:nvSpPr>
        <p:spPr>
          <a:xfrm>
            <a:off x="1781032" y="5117494"/>
            <a:ext cx="2046278" cy="1415522"/>
          </a:xfrm>
          <a:prstGeom prst="wedgeEllipseCallout">
            <a:avLst>
              <a:gd name="adj1" fmla="val -25231"/>
              <a:gd name="adj2" fmla="val -12315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大纲视图中</a:t>
            </a:r>
          </a:p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选中单元格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11" name="椭圆形标注 10"/>
          <p:cNvSpPr/>
          <p:nvPr/>
        </p:nvSpPr>
        <p:spPr>
          <a:xfrm>
            <a:off x="4969708" y="5328510"/>
            <a:ext cx="2046278" cy="1415522"/>
          </a:xfrm>
          <a:prstGeom prst="wedgeEllipseCallout">
            <a:avLst>
              <a:gd name="adj1" fmla="val -5752"/>
              <a:gd name="adj2" fmla="val -37025"/>
            </a:avLst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运行！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885069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运行效果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run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3594" y="1753754"/>
            <a:ext cx="2734408" cy="5024020"/>
          </a:xfrm>
          <a:prstGeom prst="rect">
            <a:avLst/>
          </a:prstGeom>
        </p:spPr>
      </p:pic>
      <p:sp>
        <p:nvSpPr>
          <p:cNvPr id="8" name="椭圆形标注 7"/>
          <p:cNvSpPr/>
          <p:nvPr/>
        </p:nvSpPr>
        <p:spPr>
          <a:xfrm>
            <a:off x="7440828" y="2684788"/>
            <a:ext cx="2046278" cy="1415522"/>
          </a:xfrm>
          <a:prstGeom prst="wedgeEllipseCallout">
            <a:avLst>
              <a:gd name="adj1" fmla="val -5752"/>
              <a:gd name="adj2" fmla="val -37025"/>
            </a:avLst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>
                <a:latin typeface="兰亭黑-简 纤黑" charset="-122"/>
                <a:ea typeface="兰亭黑-简 纤黑" charset="-122"/>
                <a:cs typeface="兰亭黑-简 纤黑" charset="-122"/>
              </a:rPr>
              <a:t>空列表</a:t>
            </a:r>
          </a:p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接下来，</a:t>
            </a:r>
          </a:p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填充数据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7" name="椭圆形标注 6"/>
          <p:cNvSpPr/>
          <p:nvPr/>
        </p:nvSpPr>
        <p:spPr>
          <a:xfrm>
            <a:off x="1781032" y="5117494"/>
            <a:ext cx="2046278" cy="1415522"/>
          </a:xfrm>
          <a:prstGeom prst="wedgeEllipseCallout">
            <a:avLst>
              <a:gd name="adj1" fmla="val 97336"/>
              <a:gd name="adj2" fmla="val 392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表格不会占据整个屏幕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62720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lassnam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208" y="3023071"/>
            <a:ext cx="6000707" cy="2178980"/>
          </a:xfrm>
          <a:prstGeom prst="rect">
            <a:avLst/>
          </a:prstGeom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122235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和协议（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Protocol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16563" y="1887282"/>
            <a:ext cx="782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SDK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Software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Develop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Kit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）包含一系列开发用的基础框架（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framework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）。一个框架是相似功能类（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）的集合。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016563" y="2597830"/>
            <a:ext cx="7823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UIKit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是 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相关的类集合。提供和管理构建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相关的类。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016563" y="3198829"/>
            <a:ext cx="7823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控件库所有元素都是此框架提供。</a:t>
            </a:r>
          </a:p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之前的按钮（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Button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）、标签（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Label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）。</a:t>
            </a:r>
          </a:p>
          <a:p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显示名：</a:t>
            </a:r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TableView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类名：</a:t>
            </a:r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771572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addprotoco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409" y="1633743"/>
            <a:ext cx="8609135" cy="50814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更新</a:t>
            </a:r>
            <a:r>
              <a:rPr lang="en-US" altLang="zh-CN" sz="40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ViewController.swift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形标注 7"/>
          <p:cNvSpPr/>
          <p:nvPr/>
        </p:nvSpPr>
        <p:spPr>
          <a:xfrm>
            <a:off x="8569570" y="2114345"/>
            <a:ext cx="2602524" cy="1289538"/>
          </a:xfrm>
          <a:prstGeom prst="wedgeEllipseCallout">
            <a:avLst>
              <a:gd name="adj1" fmla="val -75242"/>
              <a:gd name="adj2" fmla="val 834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添加短句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9" name="椭圆形标注 8"/>
          <p:cNvSpPr/>
          <p:nvPr/>
        </p:nvSpPr>
        <p:spPr>
          <a:xfrm>
            <a:off x="0" y="4529298"/>
            <a:ext cx="2602524" cy="1289538"/>
          </a:xfrm>
          <a:prstGeom prst="wedgeEllipseCallout">
            <a:avLst>
              <a:gd name="adj1" fmla="val 6289"/>
              <a:gd name="adj2" fmla="val -883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提示出错，点击显示详细错误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10" name="椭圆形标注 9"/>
          <p:cNvSpPr/>
          <p:nvPr/>
        </p:nvSpPr>
        <p:spPr>
          <a:xfrm>
            <a:off x="6776295" y="4869268"/>
            <a:ext cx="2813181" cy="1660486"/>
          </a:xfrm>
          <a:prstGeom prst="wedgeEllipseCallout">
            <a:avLst>
              <a:gd name="adj1" fmla="val -33801"/>
              <a:gd name="adj2" fmla="val -829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提示出错，点击显示详细错误</a:t>
            </a:r>
          </a:p>
          <a:p>
            <a:pPr algn="ctr"/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pPr algn="ctr"/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why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？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047655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列表视图的协议（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protocol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016563" y="1887282"/>
            <a:ext cx="7823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UITableViewDelegate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和 </a:t>
            </a:r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UITableViewDataSource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是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Swift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中的协议。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40009" y="2696174"/>
            <a:ext cx="782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要让列表视图显示数据，必须遵从一组预定义的协议和提供一个对象（这里是</a:t>
            </a:r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ViewController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）去实现所有要实现的显示数据方法。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016563" y="3809866"/>
            <a:ext cx="7823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什么是协议？为什么要协议？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94095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协议（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protocol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016563" y="1887282"/>
            <a:ext cx="782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现实中，我们依赖各种代理、中介来完成一些事，以节约时间甚至完成自身根本无法达成的事情。房屋中介、招聘网站、留学中介、非诚勿扰等等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40009" y="2696174"/>
            <a:ext cx="782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你招聘了一个设计师来设计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，在他干活之前你要提供需求比如公司名称、经营理念、颜色偏好等。 但你太忙了，你把需求告诉秘书，委托秘书去执行。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016563" y="3809866"/>
            <a:ext cx="782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类 就是这个 设计师，可以轻松灵活展示各种不同的数据。</a:t>
            </a:r>
          </a:p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比如国家列表、联系人列表；或者本章中例子中的带缩略图的餐馆列表。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028286" y="4640855"/>
            <a:ext cx="7823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他需要一个代理，提供需求信息：</a:t>
            </a:r>
          </a:p>
          <a:p>
            <a:endParaRPr lang="zh-CN" altLang="en-US" sz="16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列表显示几行？</a:t>
            </a:r>
          </a:p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数据是什么？ 比如第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行显示什么， 第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行显示什么？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016563" y="5951080"/>
            <a:ext cx="7823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ViewController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像秘书一样，充当这个代理来提供需求。</a:t>
            </a:r>
          </a:p>
        </p:txBody>
      </p:sp>
    </p:spTree>
    <p:extLst>
      <p:ext uri="{BB962C8B-B14F-4D97-AF65-F5344CB8AC3E}">
        <p14:creationId xmlns:p14="http://schemas.microsoft.com/office/powerpoint/2010/main" val="4335737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屏幕快照 2015-05-15 上午9.26.0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86154"/>
            <a:ext cx="8990062" cy="589670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990063" y="1875692"/>
            <a:ext cx="32019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“</a:t>
            </a:r>
            <a:r>
              <a:rPr lang="zh-CN" altLang="en-US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说比做难</a:t>
            </a:r>
            <a:r>
              <a:rPr lang="en-US" altLang="zh-CN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. </a:t>
            </a:r>
            <a:r>
              <a:rPr lang="zh-CN" altLang="en-US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东西到手容易</a:t>
            </a:r>
            <a:r>
              <a:rPr lang="en-US" altLang="zh-CN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. </a:t>
            </a:r>
            <a:r>
              <a:rPr lang="zh-CN" altLang="en-US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说更容易</a:t>
            </a:r>
            <a:r>
              <a:rPr lang="en-US" altLang="zh-CN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. </a:t>
            </a:r>
            <a:r>
              <a:rPr lang="zh-CN" altLang="en-US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挑战和回馈在于动手做</a:t>
            </a:r>
            <a:r>
              <a:rPr lang="en-US" altLang="zh-CN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.” </a:t>
            </a:r>
            <a:endParaRPr lang="en-US" altLang="zh-CN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               </a:t>
            </a:r>
            <a:r>
              <a:rPr lang="en-US" altLang="zh-CN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– </a:t>
            </a:r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斯蒂夫 马拉多利</a:t>
            </a:r>
            <a:endParaRPr lang="en-US" altLang="zh-CN" dirty="0">
              <a:effectLst/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901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如何提供需求？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016563" y="1887282"/>
            <a:ext cx="7823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UITableViewDataSource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协议是关键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40009" y="2696174"/>
            <a:ext cx="7823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必须要实现的方法：</a:t>
            </a:r>
          </a:p>
          <a:p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tableView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(_:</a:t>
            </a:r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numberOfRowsInSection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:)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列表行数</a:t>
            </a:r>
          </a:p>
          <a:p>
            <a:r>
              <a:rPr lang="en-US" altLang="zh-CN" sz="160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tableView</a:t>
            </a:r>
            <a:r>
              <a:rPr lang="en-US" altLang="zh-CN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(_:</a:t>
            </a:r>
            <a:r>
              <a:rPr lang="en-US" altLang="zh-CN" sz="160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cellForRowAtIndexPath</a:t>
            </a:r>
            <a:r>
              <a:rPr lang="en-US" altLang="zh-CN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:) 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每一行显示的单元格是什么样的</a:t>
            </a:r>
            <a:endParaRPr lang="en-US" altLang="zh-CN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016563" y="3809866"/>
            <a:ext cx="782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UITableViewDelegate</a:t>
            </a:r>
            <a:r>
              <a:rPr lang="en-US" altLang="zh-CN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处理列表视图的外观，没有强制要实现的方法。</a:t>
            </a:r>
          </a:p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可以管理行高、表格每个区块的表头、表尾，单元格排序等等。</a:t>
            </a:r>
            <a:endParaRPr lang="en-US" altLang="zh-CN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028286" y="4640855"/>
            <a:ext cx="7823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ViewController.swift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中定义一个变量保持列表所需数据。</a:t>
            </a:r>
          </a:p>
          <a:p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1600" dirty="0" err="1"/>
              <a:t>var</a:t>
            </a:r>
            <a:r>
              <a:rPr lang="zh-CN" altLang="en-US" sz="1600" dirty="0"/>
              <a:t> 餐馆 </a:t>
            </a:r>
            <a:r>
              <a:rPr lang="en-US" altLang="zh-CN" sz="1600" dirty="0"/>
              <a:t>= ["</a:t>
            </a:r>
            <a:r>
              <a:rPr lang="zh-CN" altLang="en-US" sz="1600" dirty="0"/>
              <a:t>川香麻辣烫</a:t>
            </a:r>
            <a:r>
              <a:rPr lang="en-US" altLang="zh-CN" sz="1600" dirty="0"/>
              <a:t>","</a:t>
            </a:r>
            <a:r>
              <a:rPr lang="zh-CN" altLang="en-US" sz="1600" dirty="0"/>
              <a:t>乌山烤鱼</a:t>
            </a:r>
            <a:r>
              <a:rPr lang="en-US" altLang="zh-CN" sz="1600" dirty="0"/>
              <a:t>","Starbucks","</a:t>
            </a:r>
            <a:r>
              <a:rPr lang="zh-CN" altLang="en-US" sz="1600" dirty="0"/>
              <a:t>小肥羊</a:t>
            </a:r>
            <a:r>
              <a:rPr lang="en-US" altLang="zh-CN" sz="1600" dirty="0"/>
              <a:t>","</a:t>
            </a:r>
            <a:r>
              <a:rPr lang="zh-CN" altLang="en-US" sz="1600" dirty="0"/>
              <a:t>贺野日本料理</a:t>
            </a:r>
            <a:r>
              <a:rPr lang="en-US" altLang="zh-CN" sz="1600" dirty="0"/>
              <a:t>","</a:t>
            </a:r>
            <a:r>
              <a:rPr lang="zh-CN" altLang="en-US" sz="1600" dirty="0"/>
              <a:t>湘乐汇</a:t>
            </a:r>
            <a:r>
              <a:rPr lang="en-US" altLang="zh-CN" sz="1600" dirty="0"/>
              <a:t>","</a:t>
            </a:r>
            <a:r>
              <a:rPr lang="zh-CN" altLang="en-US" sz="1600" dirty="0"/>
              <a:t>蜀记</a:t>
            </a:r>
            <a:r>
              <a:rPr lang="en-US" altLang="zh-CN" sz="1600" dirty="0"/>
              <a:t>","</a:t>
            </a:r>
            <a:r>
              <a:rPr lang="en-US" altLang="zh-CN" sz="1600" dirty="0" err="1"/>
              <a:t>Coasta</a:t>
            </a:r>
            <a:r>
              <a:rPr lang="en-US" altLang="zh-CN" sz="1600" dirty="0"/>
              <a:t> </a:t>
            </a:r>
            <a:r>
              <a:rPr lang="en-US" altLang="zh-CN" sz="1600" dirty="0" err="1"/>
              <a:t>Coffee","DC</a:t>
            </a:r>
            <a:r>
              <a:rPr lang="zh-CN" altLang="en-US" sz="1600" dirty="0"/>
              <a:t>冰激凌</a:t>
            </a:r>
            <a:r>
              <a:rPr lang="en-US" altLang="zh-CN" sz="1600" dirty="0"/>
              <a:t>","</a:t>
            </a:r>
            <a:r>
              <a:rPr lang="zh-CN" altLang="en-US" sz="1600" dirty="0"/>
              <a:t>哈根达斯</a:t>
            </a:r>
            <a:r>
              <a:rPr lang="en-US" altLang="zh-CN" sz="1600" dirty="0"/>
              <a:t>","</a:t>
            </a:r>
            <a:r>
              <a:rPr lang="zh-CN" altLang="en-US" sz="1600" dirty="0"/>
              <a:t>二人转烧烤</a:t>
            </a:r>
            <a:r>
              <a:rPr lang="en-US" altLang="zh-CN" sz="1600" dirty="0"/>
              <a:t>"]</a:t>
            </a:r>
            <a:endParaRPr lang="zh-CN" altLang="en-US" sz="16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016563" y="5951080"/>
            <a:ext cx="782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上面用了一个数组来保持列表数据。中括号内用逗号分隔。</a:t>
            </a:r>
          </a:p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数组是？ 一组元素集中在一起。每一个元素都有序号，从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开始。</a:t>
            </a:r>
          </a:p>
        </p:txBody>
      </p:sp>
    </p:spTree>
    <p:extLst>
      <p:ext uri="{BB962C8B-B14F-4D97-AF65-F5344CB8AC3E}">
        <p14:creationId xmlns:p14="http://schemas.microsoft.com/office/powerpoint/2010/main" val="2343132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代码实现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804476" y="2004336"/>
            <a:ext cx="84340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func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tableView</a:t>
            </a:r>
            <a:r>
              <a:rPr kumimoji="1" lang="en-US" altLang="zh-CN" dirty="0"/>
              <a:t>(</a:t>
            </a:r>
            <a:r>
              <a:rPr kumimoji="1" lang="en-US" altLang="zh-CN" dirty="0" err="1"/>
              <a:t>tableView</a:t>
            </a:r>
            <a:r>
              <a:rPr kumimoji="1" lang="en-US" altLang="zh-CN" dirty="0"/>
              <a:t>: </a:t>
            </a:r>
            <a:r>
              <a:rPr kumimoji="1" lang="en-US" altLang="zh-CN" dirty="0" err="1"/>
              <a:t>UITableView</a:t>
            </a:r>
            <a:r>
              <a:rPr kumimoji="1" lang="en-US" altLang="zh-CN" dirty="0"/>
              <a:t>, </a:t>
            </a:r>
            <a:r>
              <a:rPr kumimoji="1" lang="en-US" altLang="zh-CN" dirty="0" err="1"/>
              <a:t>numberOfRowsInSection</a:t>
            </a:r>
            <a:r>
              <a:rPr kumimoji="1" lang="en-US" altLang="zh-CN" dirty="0"/>
              <a:t> section: </a:t>
            </a:r>
            <a:r>
              <a:rPr kumimoji="1" lang="en-US" altLang="zh-CN" dirty="0" err="1"/>
              <a:t>Int</a:t>
            </a:r>
            <a:r>
              <a:rPr kumimoji="1" lang="en-US" altLang="zh-CN" dirty="0"/>
              <a:t>) -&gt; </a:t>
            </a:r>
            <a:r>
              <a:rPr kumimoji="1" lang="en-US" altLang="zh-CN" dirty="0" err="1"/>
              <a:t>Int</a:t>
            </a:r>
            <a:r>
              <a:rPr kumimoji="1" lang="en-US" altLang="zh-CN" dirty="0"/>
              <a:t> {</a:t>
            </a:r>
          </a:p>
          <a:p>
            <a:r>
              <a:rPr kumimoji="1" lang="en-US" altLang="zh-CN" dirty="0"/>
              <a:t>        return </a:t>
            </a:r>
            <a:r>
              <a:rPr kumimoji="1" lang="zh-CN" altLang="en-US" dirty="0"/>
              <a:t>餐馆</a:t>
            </a:r>
            <a:r>
              <a:rPr kumimoji="1" lang="en-US" altLang="zh-CN" dirty="0"/>
              <a:t>.count</a:t>
            </a:r>
          </a:p>
          <a:p>
            <a:r>
              <a:rPr kumimoji="1" lang="en-US" altLang="zh-CN" dirty="0"/>
              <a:t>    }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1804475" y="3113593"/>
            <a:ext cx="8434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通知表格的一个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Section(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区块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)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有多少行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.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这里默认只有一个区块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.</a:t>
            </a:r>
            <a:endParaRPr kumimoji="1"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29491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代码实现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781029" y="5203824"/>
            <a:ext cx="84340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列表每一行显示时都会被执行一次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.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用</a:t>
            </a:r>
            <a:r>
              <a:rPr kumimoji="1" lang="en-US" altLang="zh-CN" dirty="0" err="1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indexPath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对象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,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可以得到当前是哪一行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(</a:t>
            </a:r>
            <a:r>
              <a:rPr kumimoji="1" lang="en-US" altLang="zh-CN" dirty="0" err="1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indexPath.row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).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这样可以从餐馆数组中取回相应的项目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,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显示到单元格上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(</a:t>
            </a:r>
            <a:r>
              <a:rPr kumimoji="1" lang="en-US" altLang="zh-CN" dirty="0" err="1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cell.textLabel.text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).</a:t>
            </a:r>
            <a:endParaRPr kumimoji="1"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781030" y="1931218"/>
            <a:ext cx="843403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</a:t>
            </a:r>
            <a:r>
              <a:rPr lang="en-US" altLang="zh-CN" dirty="0" err="1"/>
              <a:t>func</a:t>
            </a:r>
            <a:r>
              <a:rPr lang="en-US" altLang="zh-CN" dirty="0"/>
              <a:t> </a:t>
            </a:r>
            <a:r>
              <a:rPr lang="en-US" altLang="zh-CN" dirty="0" err="1"/>
              <a:t>tableView</a:t>
            </a:r>
            <a:r>
              <a:rPr lang="en-US" altLang="zh-CN" dirty="0"/>
              <a:t>(</a:t>
            </a:r>
            <a:r>
              <a:rPr lang="en-US" altLang="zh-CN" dirty="0" err="1"/>
              <a:t>tableView</a:t>
            </a:r>
            <a:r>
              <a:rPr lang="en-US" altLang="zh-CN" dirty="0"/>
              <a:t>: </a:t>
            </a:r>
            <a:r>
              <a:rPr lang="en-US" altLang="zh-CN" dirty="0" err="1"/>
              <a:t>UITableView</a:t>
            </a:r>
            <a:r>
              <a:rPr lang="en-US" altLang="zh-CN" dirty="0"/>
              <a:t>, </a:t>
            </a:r>
            <a:r>
              <a:rPr lang="en-US" altLang="zh-CN" dirty="0" err="1"/>
              <a:t>cellForRowAtIndexPath</a:t>
            </a:r>
            <a:r>
              <a:rPr lang="en-US" altLang="zh-CN" dirty="0"/>
              <a:t> </a:t>
            </a:r>
            <a:r>
              <a:rPr lang="en-US" altLang="zh-CN" dirty="0" err="1"/>
              <a:t>indexPath</a:t>
            </a:r>
            <a:r>
              <a:rPr lang="en-US" altLang="zh-CN" dirty="0"/>
              <a:t>: </a:t>
            </a:r>
            <a:r>
              <a:rPr lang="en-US" altLang="zh-CN" dirty="0" err="1"/>
              <a:t>NSIndexPath</a:t>
            </a:r>
            <a:r>
              <a:rPr lang="en-US" altLang="zh-CN" dirty="0"/>
              <a:t>) -&gt; </a:t>
            </a:r>
            <a:r>
              <a:rPr lang="en-US" altLang="zh-CN" dirty="0" err="1"/>
              <a:t>UITableViewCell</a:t>
            </a:r>
            <a:r>
              <a:rPr lang="en-US" altLang="zh-CN" dirty="0"/>
              <a:t> {</a:t>
            </a:r>
          </a:p>
          <a:p>
            <a:r>
              <a:rPr lang="en-US" altLang="zh-CN" dirty="0"/>
              <a:t>        </a:t>
            </a:r>
          </a:p>
          <a:p>
            <a:r>
              <a:rPr lang="en-US" altLang="zh-CN" dirty="0"/>
              <a:t>        let cell = </a:t>
            </a:r>
            <a:r>
              <a:rPr lang="en-US" altLang="zh-CN" dirty="0" err="1"/>
              <a:t>tableView.dequeueReusableCellWithIdentifier</a:t>
            </a:r>
            <a:r>
              <a:rPr lang="en-US" altLang="zh-CN" dirty="0"/>
              <a:t>("Cell", </a:t>
            </a:r>
            <a:r>
              <a:rPr lang="en-US" altLang="zh-CN" dirty="0" err="1"/>
              <a:t>forIndexPath</a:t>
            </a:r>
            <a:r>
              <a:rPr lang="en-US" altLang="zh-CN" dirty="0"/>
              <a:t>: </a:t>
            </a:r>
            <a:r>
              <a:rPr lang="en-US" altLang="zh-CN" dirty="0" err="1"/>
              <a:t>indexPath</a:t>
            </a:r>
            <a:r>
              <a:rPr lang="en-US" altLang="zh-CN" dirty="0" smtClean="0"/>
              <a:t>)</a:t>
            </a:r>
            <a:endParaRPr lang="en-US" altLang="zh-CN" dirty="0"/>
          </a:p>
          <a:p>
            <a:r>
              <a:rPr lang="en-US" altLang="zh-CN" dirty="0"/>
              <a:t>        </a:t>
            </a:r>
          </a:p>
          <a:p>
            <a:r>
              <a:rPr lang="en-US" altLang="zh-CN" dirty="0"/>
              <a:t>        </a:t>
            </a:r>
            <a:r>
              <a:rPr lang="en-US" altLang="zh-CN" dirty="0" smtClean="0"/>
              <a:t>cell.</a:t>
            </a:r>
            <a:r>
              <a:rPr lang="en-US" altLang="zh-CN" dirty="0" err="1" smtClean="0"/>
              <a:t>textLabel</a:t>
            </a:r>
            <a:r>
              <a:rPr lang="en-US" altLang="zh-CN" dirty="0" smtClean="0"/>
              <a:t>?.text </a:t>
            </a:r>
            <a:r>
              <a:rPr lang="en-US" altLang="zh-CN" dirty="0"/>
              <a:t>= </a:t>
            </a:r>
            <a:r>
              <a:rPr lang="zh-CN" altLang="en-US" dirty="0"/>
              <a:t>餐馆</a:t>
            </a:r>
            <a:r>
              <a:rPr lang="en-US" altLang="zh-CN" dirty="0"/>
              <a:t>[</a:t>
            </a:r>
            <a:r>
              <a:rPr lang="en-US" altLang="zh-CN" dirty="0" err="1"/>
              <a:t>indexPath.row</a:t>
            </a:r>
            <a:r>
              <a:rPr lang="en-US" altLang="zh-CN" dirty="0"/>
              <a:t>]</a:t>
            </a:r>
          </a:p>
          <a:p>
            <a:r>
              <a:rPr lang="en-US" altLang="zh-CN" dirty="0"/>
              <a:t>        </a:t>
            </a:r>
          </a:p>
          <a:p>
            <a:r>
              <a:rPr lang="en-US" altLang="zh-CN" dirty="0"/>
              <a:t>        return </a:t>
            </a:r>
            <a:r>
              <a:rPr lang="en-US" altLang="zh-CN" dirty="0" smtClean="0"/>
              <a:t>cell</a:t>
            </a:r>
            <a:endParaRPr lang="en-US" altLang="zh-CN" dirty="0"/>
          </a:p>
          <a:p>
            <a:r>
              <a:rPr lang="en-US" altLang="zh-CN" dirty="0"/>
              <a:t>    }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42734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dequeueReusableCellWithIdentifier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是什么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781031" y="1931218"/>
            <a:ext cx="8434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用来从被回收的单元格队列中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,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取回一个有标识的单元格</a:t>
            </a:r>
          </a:p>
          <a:p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(“Cell”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之前在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Storyboard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设计时定义过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)</a:t>
            </a:r>
            <a:endParaRPr kumimoji="1"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781031" y="2939402"/>
            <a:ext cx="84340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为何回收单元格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?</a:t>
            </a:r>
            <a:endParaRPr kumimoji="1" lang="zh-CN" altLang="en-US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因为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iPhone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这样的移动设备内存极其有限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,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画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1000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个单元格显示不如重复使用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10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个更快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.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用户滑动列表时的体验也更流畅</a:t>
            </a:r>
            <a:r>
              <a:rPr kumimoji="1" lang="en-US" altLang="zh-CN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.</a:t>
            </a:r>
            <a:endParaRPr kumimoji="1"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61129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重用单元格演示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5826607"/>
              </p:ext>
            </p:extLst>
          </p:nvPr>
        </p:nvGraphicFramePr>
        <p:xfrm>
          <a:off x="3923681" y="2461845"/>
          <a:ext cx="2371611" cy="3534824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371611"/>
              </a:tblGrid>
              <a:tr h="44185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川香麻辣烫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44185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乌山烤鱼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44185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Starbucks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44185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小肥羊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44185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贺野日本料理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44185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湘乐汇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44185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Coasta</a:t>
                      </a:r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Coffee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44185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DC</a:t>
                      </a:r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冰激凌</a:t>
                      </a:r>
                      <a:endParaRPr lang="zh-CN" altLang="en-US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48159"/>
              </p:ext>
            </p:extLst>
          </p:nvPr>
        </p:nvGraphicFramePr>
        <p:xfrm>
          <a:off x="2391866" y="2461845"/>
          <a:ext cx="1826703" cy="308551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26703"/>
              </a:tblGrid>
              <a:tr h="440788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</a:tr>
              <a:tr h="44078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Cell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1</a:t>
                      </a:r>
                      <a:r>
                        <a:rPr lang="zh-CN" altLang="en-US" baseline="0" dirty="0" smtClean="0"/>
                        <a:t>号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44078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Cell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2</a:t>
                      </a:r>
                      <a:r>
                        <a:rPr lang="zh-CN" altLang="en-US" baseline="0" dirty="0" smtClean="0"/>
                        <a:t>号</a:t>
                      </a:r>
                      <a:endParaRPr lang="zh-CN" altLang="en-US" dirty="0" smtClean="0"/>
                    </a:p>
                  </a:txBody>
                  <a:tcPr anchor="ctr"/>
                </a:tc>
              </a:tr>
              <a:tr h="44078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Cell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3</a:t>
                      </a:r>
                      <a:r>
                        <a:rPr lang="zh-CN" altLang="en-US" baseline="0" dirty="0" smtClean="0"/>
                        <a:t>号</a:t>
                      </a:r>
                      <a:endParaRPr lang="zh-CN" altLang="en-US" dirty="0" smtClean="0"/>
                    </a:p>
                  </a:txBody>
                  <a:tcPr anchor="ctr"/>
                </a:tc>
              </a:tr>
              <a:tr h="44078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Cell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4</a:t>
                      </a:r>
                      <a:r>
                        <a:rPr lang="zh-CN" altLang="en-US" baseline="0" dirty="0" smtClean="0"/>
                        <a:t>号</a:t>
                      </a:r>
                      <a:endParaRPr lang="zh-CN" altLang="en-US" dirty="0" smtClean="0"/>
                    </a:p>
                  </a:txBody>
                  <a:tcPr anchor="ctr"/>
                </a:tc>
              </a:tr>
              <a:tr h="44078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Cell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5</a:t>
                      </a:r>
                      <a:r>
                        <a:rPr lang="zh-CN" altLang="en-US" baseline="0" dirty="0" smtClean="0"/>
                        <a:t>号</a:t>
                      </a:r>
                      <a:endParaRPr lang="zh-CN" altLang="en-US" dirty="0" smtClean="0"/>
                    </a:p>
                  </a:txBody>
                  <a:tcPr anchor="ctr"/>
                </a:tc>
              </a:tr>
              <a:tr h="44078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Cell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1</a:t>
                      </a:r>
                      <a:r>
                        <a:rPr lang="zh-CN" altLang="en-US" dirty="0" smtClean="0"/>
                        <a:t>号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>
            <a:off x="3923681" y="2907322"/>
            <a:ext cx="2371611" cy="220394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391866" y="2012537"/>
            <a:ext cx="1429858" cy="894785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2391866" y="5099968"/>
            <a:ext cx="1429858" cy="894785"/>
          </a:xfrm>
          <a:prstGeom prst="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3" name="线形标注 1 (无边框) 12"/>
          <p:cNvSpPr/>
          <p:nvPr/>
        </p:nvSpPr>
        <p:spPr>
          <a:xfrm>
            <a:off x="6994767" y="2754923"/>
            <a:ext cx="2032001" cy="504092"/>
          </a:xfrm>
          <a:prstGeom prst="callout1">
            <a:avLst>
              <a:gd name="adj1" fmla="val 63621"/>
              <a:gd name="adj2" fmla="val 17381"/>
              <a:gd name="adj3" fmla="val 122130"/>
              <a:gd name="adj4" fmla="val -3616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chemeClr val="accent5"/>
                </a:solidFill>
              </a:rPr>
              <a:t>iPhone</a:t>
            </a:r>
            <a:r>
              <a:rPr kumimoji="1" lang="zh-CN" altLang="en-US" dirty="0" smtClean="0">
                <a:solidFill>
                  <a:schemeClr val="accent5"/>
                </a:solidFill>
              </a:rPr>
              <a:t>屏幕</a:t>
            </a:r>
            <a:endParaRPr kumimoji="1" lang="zh-CN" altLang="en-US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1225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3.7037E-6 L 0.00026 -0.0641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321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3.33333E-6 L -6.25E-7 -0.0636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运行效果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run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3594" y="1753754"/>
            <a:ext cx="2734408" cy="5024020"/>
          </a:xfrm>
          <a:prstGeom prst="rect">
            <a:avLst/>
          </a:prstGeom>
        </p:spPr>
      </p:pic>
      <p:sp>
        <p:nvSpPr>
          <p:cNvPr id="8" name="椭圆形标注 7"/>
          <p:cNvSpPr/>
          <p:nvPr/>
        </p:nvSpPr>
        <p:spPr>
          <a:xfrm>
            <a:off x="7649833" y="3429371"/>
            <a:ext cx="2046278" cy="1415522"/>
          </a:xfrm>
          <a:prstGeom prst="wedgeEllipseCallout">
            <a:avLst>
              <a:gd name="adj1" fmla="val -5752"/>
              <a:gd name="adj2" fmla="val -37025"/>
            </a:avLst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Why?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001046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连接数据源和代理</a:t>
            </a:r>
          </a:p>
        </p:txBody>
      </p:sp>
      <p:sp>
        <p:nvSpPr>
          <p:cNvPr id="13" name="任意多边形 12"/>
          <p:cNvSpPr/>
          <p:nvPr/>
        </p:nvSpPr>
        <p:spPr>
          <a:xfrm>
            <a:off x="5090429" y="292925"/>
            <a:ext cx="1639491" cy="3091123"/>
          </a:xfrm>
          <a:custGeom>
            <a:avLst/>
            <a:gdLst/>
            <a:ahLst/>
            <a:cxnLst/>
            <a:rect l="l" t="t" r="r" b="b"/>
            <a:pathLst>
              <a:path w="1639491" h="3091123">
                <a:moveTo>
                  <a:pt x="1178384" y="0"/>
                </a:moveTo>
                <a:lnTo>
                  <a:pt x="1212540" y="0"/>
                </a:lnTo>
                <a:cubicBezTo>
                  <a:pt x="1474403" y="45541"/>
                  <a:pt x="1605335" y="148009"/>
                  <a:pt x="1605335" y="307404"/>
                </a:cubicBezTo>
                <a:cubicBezTo>
                  <a:pt x="1605335" y="387102"/>
                  <a:pt x="1582564" y="466799"/>
                  <a:pt x="1537023" y="546497"/>
                </a:cubicBezTo>
                <a:lnTo>
                  <a:pt x="1468710" y="631887"/>
                </a:lnTo>
                <a:lnTo>
                  <a:pt x="1417476" y="700199"/>
                </a:lnTo>
                <a:lnTo>
                  <a:pt x="1349164" y="802667"/>
                </a:lnTo>
                <a:lnTo>
                  <a:pt x="1212540" y="973447"/>
                </a:lnTo>
                <a:lnTo>
                  <a:pt x="1178384" y="1024681"/>
                </a:lnTo>
                <a:cubicBezTo>
                  <a:pt x="1155613" y="1047452"/>
                  <a:pt x="1121457" y="1087301"/>
                  <a:pt x="1075916" y="1144227"/>
                </a:cubicBezTo>
                <a:lnTo>
                  <a:pt x="990526" y="1297930"/>
                </a:lnTo>
                <a:cubicBezTo>
                  <a:pt x="944984" y="1354856"/>
                  <a:pt x="922214" y="1389012"/>
                  <a:pt x="922214" y="1400398"/>
                </a:cubicBezTo>
                <a:lnTo>
                  <a:pt x="888058" y="1468710"/>
                </a:lnTo>
                <a:cubicBezTo>
                  <a:pt x="876672" y="1502866"/>
                  <a:pt x="870979" y="1519944"/>
                  <a:pt x="870979" y="1519944"/>
                </a:cubicBezTo>
                <a:cubicBezTo>
                  <a:pt x="859594" y="1531329"/>
                  <a:pt x="876672" y="1548407"/>
                  <a:pt x="922214" y="1571178"/>
                </a:cubicBezTo>
                <a:lnTo>
                  <a:pt x="973448" y="1605334"/>
                </a:lnTo>
                <a:lnTo>
                  <a:pt x="1024682" y="1622412"/>
                </a:lnTo>
                <a:lnTo>
                  <a:pt x="1178384" y="1690724"/>
                </a:lnTo>
                <a:lnTo>
                  <a:pt x="1263774" y="1724880"/>
                </a:lnTo>
                <a:lnTo>
                  <a:pt x="1332086" y="1741958"/>
                </a:lnTo>
                <a:cubicBezTo>
                  <a:pt x="1537023" y="1833041"/>
                  <a:pt x="1639491" y="1963973"/>
                  <a:pt x="1639491" y="2134753"/>
                </a:cubicBezTo>
                <a:cubicBezTo>
                  <a:pt x="1639491" y="2134753"/>
                  <a:pt x="1639491" y="2146138"/>
                  <a:pt x="1639491" y="2168909"/>
                </a:cubicBezTo>
                <a:lnTo>
                  <a:pt x="1622413" y="2271377"/>
                </a:lnTo>
                <a:cubicBezTo>
                  <a:pt x="1622413" y="2339689"/>
                  <a:pt x="1537023" y="2436465"/>
                  <a:pt x="1366242" y="2561704"/>
                </a:cubicBezTo>
                <a:lnTo>
                  <a:pt x="1229618" y="2664172"/>
                </a:lnTo>
                <a:lnTo>
                  <a:pt x="1229618" y="2681250"/>
                </a:lnTo>
                <a:cubicBezTo>
                  <a:pt x="1184077" y="2715406"/>
                  <a:pt x="1138535" y="2743869"/>
                  <a:pt x="1092994" y="2766640"/>
                </a:cubicBezTo>
                <a:lnTo>
                  <a:pt x="1075916" y="2783718"/>
                </a:lnTo>
                <a:lnTo>
                  <a:pt x="973448" y="2834952"/>
                </a:lnTo>
                <a:lnTo>
                  <a:pt x="922214" y="2852030"/>
                </a:lnTo>
                <a:cubicBezTo>
                  <a:pt x="910828" y="2852030"/>
                  <a:pt x="893750" y="2863416"/>
                  <a:pt x="870979" y="2886186"/>
                </a:cubicBezTo>
                <a:cubicBezTo>
                  <a:pt x="859594" y="2897572"/>
                  <a:pt x="853901" y="2903264"/>
                  <a:pt x="853901" y="2903264"/>
                </a:cubicBezTo>
                <a:lnTo>
                  <a:pt x="768511" y="2954498"/>
                </a:lnTo>
                <a:lnTo>
                  <a:pt x="683121" y="3005732"/>
                </a:lnTo>
                <a:cubicBezTo>
                  <a:pt x="671736" y="3005732"/>
                  <a:pt x="648965" y="3005732"/>
                  <a:pt x="614809" y="3005732"/>
                </a:cubicBezTo>
                <a:cubicBezTo>
                  <a:pt x="580653" y="3017118"/>
                  <a:pt x="546497" y="3028503"/>
                  <a:pt x="512341" y="3039889"/>
                </a:cubicBezTo>
                <a:cubicBezTo>
                  <a:pt x="455414" y="3074045"/>
                  <a:pt x="421258" y="3085430"/>
                  <a:pt x="409873" y="3074045"/>
                </a:cubicBezTo>
                <a:lnTo>
                  <a:pt x="392795" y="3074045"/>
                </a:lnTo>
                <a:lnTo>
                  <a:pt x="307405" y="3074045"/>
                </a:lnTo>
                <a:lnTo>
                  <a:pt x="273249" y="3074045"/>
                </a:lnTo>
                <a:lnTo>
                  <a:pt x="256171" y="3074045"/>
                </a:lnTo>
                <a:cubicBezTo>
                  <a:pt x="187858" y="3085430"/>
                  <a:pt x="148010" y="3091123"/>
                  <a:pt x="136624" y="3091123"/>
                </a:cubicBezTo>
                <a:cubicBezTo>
                  <a:pt x="45542" y="3091123"/>
                  <a:pt x="0" y="3062659"/>
                  <a:pt x="0" y="3005732"/>
                </a:cubicBezTo>
                <a:cubicBezTo>
                  <a:pt x="11386" y="2971576"/>
                  <a:pt x="34156" y="2943113"/>
                  <a:pt x="68312" y="2920342"/>
                </a:cubicBezTo>
                <a:lnTo>
                  <a:pt x="119546" y="2886186"/>
                </a:lnTo>
                <a:cubicBezTo>
                  <a:pt x="153702" y="2863416"/>
                  <a:pt x="193551" y="2840645"/>
                  <a:pt x="239093" y="2817874"/>
                </a:cubicBezTo>
                <a:cubicBezTo>
                  <a:pt x="273249" y="2806489"/>
                  <a:pt x="290327" y="2800796"/>
                  <a:pt x="290327" y="2800796"/>
                </a:cubicBezTo>
                <a:lnTo>
                  <a:pt x="375717" y="2749562"/>
                </a:lnTo>
                <a:lnTo>
                  <a:pt x="426951" y="2715406"/>
                </a:lnTo>
                <a:lnTo>
                  <a:pt x="478185" y="2681250"/>
                </a:lnTo>
                <a:cubicBezTo>
                  <a:pt x="512341" y="2658479"/>
                  <a:pt x="535112" y="2641401"/>
                  <a:pt x="546497" y="2630016"/>
                </a:cubicBezTo>
                <a:lnTo>
                  <a:pt x="580653" y="2630016"/>
                </a:lnTo>
                <a:cubicBezTo>
                  <a:pt x="592038" y="2618630"/>
                  <a:pt x="609116" y="2607245"/>
                  <a:pt x="631887" y="2595860"/>
                </a:cubicBezTo>
                <a:cubicBezTo>
                  <a:pt x="666043" y="2573089"/>
                  <a:pt x="683121" y="2561704"/>
                  <a:pt x="683121" y="2561704"/>
                </a:cubicBezTo>
                <a:lnTo>
                  <a:pt x="785589" y="2476313"/>
                </a:lnTo>
                <a:lnTo>
                  <a:pt x="1041760" y="2322611"/>
                </a:lnTo>
                <a:lnTo>
                  <a:pt x="1161306" y="2203065"/>
                </a:lnTo>
                <a:cubicBezTo>
                  <a:pt x="1195462" y="2168909"/>
                  <a:pt x="1212540" y="2140446"/>
                  <a:pt x="1212540" y="2117675"/>
                </a:cubicBezTo>
                <a:cubicBezTo>
                  <a:pt x="1212540" y="2072134"/>
                  <a:pt x="1127150" y="2026592"/>
                  <a:pt x="956370" y="1981051"/>
                </a:cubicBezTo>
                <a:cubicBezTo>
                  <a:pt x="933599" y="1969665"/>
                  <a:pt x="910828" y="1963973"/>
                  <a:pt x="888058" y="1963973"/>
                </a:cubicBezTo>
                <a:lnTo>
                  <a:pt x="734355" y="1912739"/>
                </a:lnTo>
                <a:lnTo>
                  <a:pt x="683121" y="1878583"/>
                </a:lnTo>
                <a:lnTo>
                  <a:pt x="563575" y="1844426"/>
                </a:lnTo>
                <a:cubicBezTo>
                  <a:pt x="483878" y="1821656"/>
                  <a:pt x="444029" y="1787500"/>
                  <a:pt x="444029" y="1741958"/>
                </a:cubicBezTo>
                <a:lnTo>
                  <a:pt x="444029" y="1690724"/>
                </a:lnTo>
                <a:lnTo>
                  <a:pt x="444029" y="1639490"/>
                </a:lnTo>
                <a:cubicBezTo>
                  <a:pt x="432644" y="1593949"/>
                  <a:pt x="478185" y="1514251"/>
                  <a:pt x="580653" y="1400398"/>
                </a:cubicBezTo>
                <a:cubicBezTo>
                  <a:pt x="671736" y="1286544"/>
                  <a:pt x="745741" y="1189769"/>
                  <a:pt x="802667" y="1110071"/>
                </a:cubicBezTo>
                <a:lnTo>
                  <a:pt x="870979" y="1007604"/>
                </a:lnTo>
                <a:lnTo>
                  <a:pt x="1024682" y="785589"/>
                </a:lnTo>
                <a:lnTo>
                  <a:pt x="1127150" y="614809"/>
                </a:lnTo>
                <a:cubicBezTo>
                  <a:pt x="1149921" y="580653"/>
                  <a:pt x="1161306" y="557882"/>
                  <a:pt x="1161306" y="546497"/>
                </a:cubicBezTo>
                <a:cubicBezTo>
                  <a:pt x="1161306" y="523726"/>
                  <a:pt x="1149921" y="506648"/>
                  <a:pt x="1127150" y="495263"/>
                </a:cubicBezTo>
                <a:lnTo>
                  <a:pt x="1058838" y="495263"/>
                </a:lnTo>
                <a:lnTo>
                  <a:pt x="1007604" y="478184"/>
                </a:lnTo>
                <a:lnTo>
                  <a:pt x="956370" y="495263"/>
                </a:lnTo>
                <a:lnTo>
                  <a:pt x="853901" y="495263"/>
                </a:lnTo>
                <a:lnTo>
                  <a:pt x="819745" y="495263"/>
                </a:lnTo>
                <a:lnTo>
                  <a:pt x="717277" y="512341"/>
                </a:lnTo>
                <a:lnTo>
                  <a:pt x="648965" y="529419"/>
                </a:lnTo>
                <a:lnTo>
                  <a:pt x="563575" y="546497"/>
                </a:lnTo>
                <a:lnTo>
                  <a:pt x="444029" y="597731"/>
                </a:lnTo>
                <a:cubicBezTo>
                  <a:pt x="387102" y="609116"/>
                  <a:pt x="352946" y="614809"/>
                  <a:pt x="341561" y="614809"/>
                </a:cubicBezTo>
                <a:lnTo>
                  <a:pt x="307405" y="631887"/>
                </a:lnTo>
                <a:cubicBezTo>
                  <a:pt x="284634" y="654657"/>
                  <a:pt x="261863" y="666043"/>
                  <a:pt x="239093" y="666043"/>
                </a:cubicBezTo>
                <a:cubicBezTo>
                  <a:pt x="182166" y="666043"/>
                  <a:pt x="153702" y="637579"/>
                  <a:pt x="153702" y="580653"/>
                </a:cubicBezTo>
                <a:cubicBezTo>
                  <a:pt x="153702" y="546497"/>
                  <a:pt x="159395" y="518033"/>
                  <a:pt x="170780" y="495263"/>
                </a:cubicBezTo>
                <a:lnTo>
                  <a:pt x="204936" y="392794"/>
                </a:lnTo>
                <a:cubicBezTo>
                  <a:pt x="273249" y="176473"/>
                  <a:pt x="421258" y="68312"/>
                  <a:pt x="648965" y="68312"/>
                </a:cubicBezTo>
                <a:cubicBezTo>
                  <a:pt x="671736" y="68312"/>
                  <a:pt x="688814" y="62619"/>
                  <a:pt x="700199" y="51234"/>
                </a:cubicBezTo>
                <a:lnTo>
                  <a:pt x="751433" y="34156"/>
                </a:lnTo>
                <a:cubicBezTo>
                  <a:pt x="762819" y="34156"/>
                  <a:pt x="808360" y="28463"/>
                  <a:pt x="888058" y="1707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9536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00">
        <p15:prstTrans prst="pageCurlDouble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dra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197" y="1633743"/>
            <a:ext cx="10058400" cy="4991668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Storyboard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的关联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drag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98" r="2871" b="30098"/>
          <a:stretch/>
        </p:blipFill>
        <p:spPr>
          <a:xfrm>
            <a:off x="211015" y="1753754"/>
            <a:ext cx="5941162" cy="29472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关联</a:t>
            </a:r>
            <a:r>
              <a:rPr lang="en-US" altLang="zh-CN" sz="40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dataSource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delegate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linkMenu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8338" y="2046580"/>
            <a:ext cx="4759569" cy="1180774"/>
          </a:xfrm>
          <a:prstGeom prst="rect">
            <a:avLst/>
          </a:prstGeom>
        </p:spPr>
      </p:pic>
      <p:sp>
        <p:nvSpPr>
          <p:cNvPr id="7" name="右箭头 6"/>
          <p:cNvSpPr/>
          <p:nvPr/>
        </p:nvSpPr>
        <p:spPr>
          <a:xfrm>
            <a:off x="5810397" y="2636967"/>
            <a:ext cx="1117941" cy="4827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形标注 7"/>
          <p:cNvSpPr/>
          <p:nvPr/>
        </p:nvSpPr>
        <p:spPr>
          <a:xfrm>
            <a:off x="1273829" y="4187778"/>
            <a:ext cx="2474259" cy="1026352"/>
          </a:xfrm>
          <a:prstGeom prst="wedgeEllipseCallout">
            <a:avLst>
              <a:gd name="adj1" fmla="val 32598"/>
              <a:gd name="adj2" fmla="val -960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Control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 拖动</a:t>
            </a:r>
            <a:endParaRPr kumimoji="1" lang="zh-CN" altLang="en-US" dirty="0"/>
          </a:p>
        </p:txBody>
      </p:sp>
      <p:pic>
        <p:nvPicPr>
          <p:cNvPr id="9" name="图片 8" descr="linkMenu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8338" y="4222222"/>
            <a:ext cx="4759569" cy="1180774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9577754" y="2731477"/>
            <a:ext cx="2227384" cy="24618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9604394" y="5091037"/>
            <a:ext cx="2227384" cy="24618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456363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查看关联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695" y="1753754"/>
            <a:ext cx="10496093" cy="3735145"/>
          </a:xfrm>
          <a:prstGeom prst="rect">
            <a:avLst/>
          </a:prstGeom>
        </p:spPr>
      </p:pic>
      <p:sp>
        <p:nvSpPr>
          <p:cNvPr id="12" name="椭圆形标注 11"/>
          <p:cNvSpPr/>
          <p:nvPr/>
        </p:nvSpPr>
        <p:spPr>
          <a:xfrm>
            <a:off x="0" y="5608910"/>
            <a:ext cx="2474259" cy="1026352"/>
          </a:xfrm>
          <a:prstGeom prst="wedgeEllipseCallout">
            <a:avLst>
              <a:gd name="adj1" fmla="val 33072"/>
              <a:gd name="adj2" fmla="val -2605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右键单击</a:t>
            </a:r>
            <a:endParaRPr kumimoji="1" lang="zh-CN" altLang="en-US" dirty="0"/>
          </a:p>
        </p:txBody>
      </p:sp>
      <p:sp>
        <p:nvSpPr>
          <p:cNvPr id="13" name="椭圆形标注 12"/>
          <p:cNvSpPr/>
          <p:nvPr/>
        </p:nvSpPr>
        <p:spPr>
          <a:xfrm>
            <a:off x="9445119" y="330907"/>
            <a:ext cx="2474259" cy="1026352"/>
          </a:xfrm>
          <a:prstGeom prst="wedgeEllipseCallout">
            <a:avLst>
              <a:gd name="adj1" fmla="val 2748"/>
              <a:gd name="adj2" fmla="val 1049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连线关系</a:t>
            </a:r>
          </a:p>
          <a:p>
            <a:pPr algn="ctr"/>
            <a:r>
              <a:rPr kumimoji="1" lang="zh-CN" altLang="en-US" dirty="0" smtClean="0"/>
              <a:t>属性分栏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02984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12" y="200235"/>
            <a:ext cx="2190476" cy="337142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03350" y="778085"/>
            <a:ext cx="1028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rPr>
              <a:t>目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619250" y="2657685"/>
            <a:ext cx="1028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rPr>
              <a:t>录</a:t>
            </a:r>
            <a:endParaRPr lang="zh-CN" altLang="en-US" sz="3600" b="1" dirty="0">
              <a:solidFill>
                <a:schemeClr val="bg1"/>
              </a:solidFill>
              <a:latin typeface="新蒂下午茶基本版" panose="03000600000000000000" pitchFamily="66" charset="-122"/>
              <a:ea typeface="新蒂下午茶基本版" panose="03000600000000000000" pitchFamily="66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788" y="311633"/>
            <a:ext cx="5928865" cy="99394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788" y="1615845"/>
            <a:ext cx="5928865" cy="993941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792656" y="40306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792656" y="1727098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建一个简单列表工程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788" y="2943331"/>
            <a:ext cx="5928865" cy="993941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788" y="4413789"/>
            <a:ext cx="5928865" cy="9939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792656" y="3097940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连接数据源和代理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92656" y="4501223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给列表添加布局约束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88760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40">
        <p15:prstTrans prst="pageCurlDouble"/>
      </p:transition>
    </mc:Choice>
    <mc:Fallback xmlns="">
      <p:transition spd="slow" advTm="294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测试运行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show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363" y="1836451"/>
            <a:ext cx="2605454" cy="4787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9430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添加缩略图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80492" y="2203938"/>
            <a:ext cx="6096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Lantinghei SC Demibold" charset="-122"/>
                <a:ea typeface="Lantinghei SC Demibold" charset="-122"/>
                <a:cs typeface="Lantinghei SC Demibold" charset="-122"/>
              </a:rPr>
              <a:t>https://</a:t>
            </a:r>
            <a:r>
              <a:rPr kumimoji="1" lang="en-US" altLang="zh-CN" dirty="0" err="1">
                <a:latin typeface="Lantinghei SC Demibold" charset="-122"/>
                <a:ea typeface="Lantinghei SC Demibold" charset="-122"/>
                <a:cs typeface="Lantinghei SC Demibold" charset="-122"/>
              </a:rPr>
              <a:t>github.com</a:t>
            </a:r>
            <a:r>
              <a:rPr kumimoji="1" lang="en-US" altLang="zh-CN" dirty="0">
                <a:latin typeface="Lantinghei SC Demibold" charset="-122"/>
                <a:ea typeface="Lantinghei SC Demibold" charset="-122"/>
                <a:cs typeface="Lantinghei SC Demibold" charset="-122"/>
              </a:rPr>
              <a:t>/</a:t>
            </a:r>
            <a:r>
              <a:rPr kumimoji="1" lang="en-US" altLang="zh-CN" dirty="0" err="1">
                <a:latin typeface="Lantinghei SC Demibold" charset="-122"/>
                <a:ea typeface="Lantinghei SC Demibold" charset="-122"/>
                <a:cs typeface="Lantinghei SC Demibold" charset="-122"/>
              </a:rPr>
              <a:t>yagamis</a:t>
            </a:r>
            <a:r>
              <a:rPr kumimoji="1" lang="en-US" altLang="zh-CN" dirty="0">
                <a:latin typeface="Lantinghei SC Demibold" charset="-122"/>
                <a:ea typeface="Lantinghei SC Demibold" charset="-122"/>
                <a:cs typeface="Lantinghei SC Demibold" charset="-122"/>
              </a:rPr>
              <a:t>/</a:t>
            </a:r>
            <a:r>
              <a:rPr kumimoji="1" lang="en-US" altLang="zh-CN" dirty="0" err="1">
                <a:latin typeface="Lantinghei SC Demibold" charset="-122"/>
                <a:ea typeface="Lantinghei SC Demibold" charset="-122"/>
                <a:cs typeface="Lantinghei SC Demibold" charset="-122"/>
              </a:rPr>
              <a:t>tableview</a:t>
            </a:r>
            <a:endParaRPr kumimoji="1" lang="zh-CN" altLang="en-US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endParaRPr kumimoji="1"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kumimoji="1" lang="en-US" altLang="zh-CN" dirty="0" err="1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restaurant.jpg</a:t>
            </a:r>
            <a:endParaRPr kumimoji="1"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restaurant@2x.jpg</a:t>
            </a:r>
            <a:endParaRPr kumimoji="1"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restaurant@3x.jpg</a:t>
            </a:r>
            <a:endParaRPr kumimoji="1" lang="zh-CN" altLang="en-US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227384" y="4126522"/>
            <a:ext cx="609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2x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-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iPhone4/4s/5/5s/6</a:t>
            </a:r>
            <a:endParaRPr kumimoji="1" lang="zh-CN" altLang="en-US" dirty="0" smtClean="0"/>
          </a:p>
          <a:p>
            <a:r>
              <a:rPr kumimoji="1" lang="en-US" altLang="zh-CN" dirty="0" smtClean="0"/>
              <a:t>3x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–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iPhone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6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Plus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828411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添加一套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(Set)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addImag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197" y="2726592"/>
            <a:ext cx="10058400" cy="3233057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774831" y="2309106"/>
            <a:ext cx="1266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mtClean="0"/>
              <a:t>套图列表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5146430" y="2309106"/>
            <a:ext cx="1488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套图查看器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32619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查看添加的套图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viewer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2389554"/>
            <a:ext cx="72898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5413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编辑代码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49977" y="1931218"/>
            <a:ext cx="79422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在</a:t>
            </a:r>
            <a:r>
              <a:rPr lang="en-US" altLang="zh-CN" dirty="0" err="1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ViewController.swift</a:t>
            </a:r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的 </a:t>
            </a:r>
            <a:r>
              <a:rPr lang="en-US" altLang="zh-CN" dirty="0" err="1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tableView</a:t>
            </a:r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(:_</a:t>
            </a:r>
            <a:r>
              <a:rPr lang="en-US" altLang="zh-CN" dirty="0" err="1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cellForRowAtIndexPath</a:t>
            </a:r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:)</a:t>
            </a:r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的</a:t>
            </a:r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return</a:t>
            </a:r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cell</a:t>
            </a:r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上一行加上</a:t>
            </a:r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:</a:t>
            </a:r>
            <a:endParaRPr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endParaRPr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endParaRPr lang="zh-CN" altLang="en-US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lang="en-US" altLang="zh-CN" dirty="0" smtClean="0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cell.</a:t>
            </a:r>
            <a:r>
              <a:rPr lang="en-US" altLang="zh-CN" dirty="0" err="1" smtClean="0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imageView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?.image = </a:t>
            </a:r>
            <a:r>
              <a:rPr lang="en-US" altLang="zh-CN" dirty="0" err="1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UIImage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(named: "restaurant")</a:t>
            </a:r>
            <a:endParaRPr kumimoji="1" lang="zh-CN" altLang="en-US" dirty="0">
              <a:solidFill>
                <a:schemeClr val="accent1">
                  <a:lumMod val="75000"/>
                </a:schemeClr>
              </a:solidFill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9977" y="4243755"/>
            <a:ext cx="71547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UIImage</a:t>
            </a:r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由</a:t>
            </a:r>
            <a:r>
              <a:rPr lang="en-US" altLang="zh-CN" dirty="0" err="1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UIKit</a:t>
            </a:r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框架提供</a:t>
            </a:r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,</a:t>
            </a:r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可以从文件中创建图像</a:t>
            </a:r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.</a:t>
            </a:r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</a:p>
          <a:p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传递文件名即可创建图像</a:t>
            </a:r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.</a:t>
            </a:r>
            <a:endParaRPr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449977" y="5359859"/>
            <a:ext cx="7154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cell</a:t>
            </a:r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的 </a:t>
            </a:r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basic</a:t>
            </a:r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样式预留缩略图区域</a:t>
            </a:r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.</a:t>
            </a:r>
            <a:endParaRPr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26523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隐藏状态栏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924683" y="2860431"/>
            <a:ext cx="72427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override </a:t>
            </a:r>
            <a:r>
              <a:rPr lang="en-US" altLang="zh-CN" dirty="0" err="1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func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dirty="0" err="1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prefersStatusBarHidden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() -&gt; </a:t>
            </a:r>
            <a:r>
              <a:rPr lang="en-US" altLang="zh-CN" dirty="0" err="1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Bool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 {</a:t>
            </a:r>
          </a:p>
          <a:p>
            <a:r>
              <a:rPr lang="is-IS" altLang="zh-CN" dirty="0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        return true</a:t>
            </a:r>
          </a:p>
          <a:p>
            <a:r>
              <a:rPr lang="is-IS" altLang="zh-CN" dirty="0" smtClean="0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}</a:t>
            </a:r>
            <a:endParaRPr kumimoji="1" lang="zh-CN" altLang="en-US" dirty="0">
              <a:solidFill>
                <a:schemeClr val="accent1">
                  <a:lumMod val="75000"/>
                </a:schemeClr>
              </a:solidFill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858599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给列表添加布局约束</a:t>
            </a:r>
          </a:p>
        </p:txBody>
      </p:sp>
      <p:sp>
        <p:nvSpPr>
          <p:cNvPr id="6" name="任意多边形 5"/>
          <p:cNvSpPr/>
          <p:nvPr/>
        </p:nvSpPr>
        <p:spPr>
          <a:xfrm>
            <a:off x="5209975" y="173377"/>
            <a:ext cx="1741959" cy="3483918"/>
          </a:xfrm>
          <a:custGeom>
            <a:avLst/>
            <a:gdLst/>
            <a:ahLst/>
            <a:cxnLst/>
            <a:rect l="l" t="t" r="r" b="b"/>
            <a:pathLst>
              <a:path w="1741959" h="3483918">
                <a:moveTo>
                  <a:pt x="751433" y="0"/>
                </a:moveTo>
                <a:cubicBezTo>
                  <a:pt x="796975" y="11386"/>
                  <a:pt x="819746" y="51234"/>
                  <a:pt x="819746" y="119547"/>
                </a:cubicBezTo>
                <a:cubicBezTo>
                  <a:pt x="819746" y="130932"/>
                  <a:pt x="808360" y="159395"/>
                  <a:pt x="785590" y="204937"/>
                </a:cubicBezTo>
                <a:cubicBezTo>
                  <a:pt x="762819" y="239093"/>
                  <a:pt x="728663" y="330176"/>
                  <a:pt x="683121" y="478185"/>
                </a:cubicBezTo>
                <a:cubicBezTo>
                  <a:pt x="683121" y="489571"/>
                  <a:pt x="666043" y="535112"/>
                  <a:pt x="631887" y="614810"/>
                </a:cubicBezTo>
                <a:cubicBezTo>
                  <a:pt x="540805" y="888058"/>
                  <a:pt x="472492" y="1110072"/>
                  <a:pt x="426951" y="1280852"/>
                </a:cubicBezTo>
                <a:cubicBezTo>
                  <a:pt x="404180" y="1406091"/>
                  <a:pt x="387102" y="1474403"/>
                  <a:pt x="375717" y="1485789"/>
                </a:cubicBezTo>
                <a:lnTo>
                  <a:pt x="341561" y="1588257"/>
                </a:lnTo>
                <a:cubicBezTo>
                  <a:pt x="296019" y="1713496"/>
                  <a:pt x="273249" y="1838735"/>
                  <a:pt x="273249" y="1963973"/>
                </a:cubicBezTo>
                <a:cubicBezTo>
                  <a:pt x="273249" y="2077827"/>
                  <a:pt x="358639" y="2140446"/>
                  <a:pt x="529419" y="2151832"/>
                </a:cubicBezTo>
                <a:cubicBezTo>
                  <a:pt x="563575" y="2151832"/>
                  <a:pt x="597731" y="2157524"/>
                  <a:pt x="631887" y="2168910"/>
                </a:cubicBezTo>
                <a:cubicBezTo>
                  <a:pt x="666043" y="2180295"/>
                  <a:pt x="683121" y="2185988"/>
                  <a:pt x="683121" y="2185988"/>
                </a:cubicBezTo>
                <a:lnTo>
                  <a:pt x="751433" y="2168910"/>
                </a:lnTo>
                <a:lnTo>
                  <a:pt x="870980" y="2168910"/>
                </a:lnTo>
                <a:lnTo>
                  <a:pt x="922214" y="2151832"/>
                </a:lnTo>
                <a:lnTo>
                  <a:pt x="956370" y="2151832"/>
                </a:lnTo>
                <a:cubicBezTo>
                  <a:pt x="967755" y="2151832"/>
                  <a:pt x="973448" y="2134754"/>
                  <a:pt x="973448" y="2100598"/>
                </a:cubicBezTo>
                <a:lnTo>
                  <a:pt x="990526" y="1946895"/>
                </a:lnTo>
                <a:cubicBezTo>
                  <a:pt x="990526" y="1935510"/>
                  <a:pt x="990526" y="1912739"/>
                  <a:pt x="990526" y="1878583"/>
                </a:cubicBezTo>
                <a:lnTo>
                  <a:pt x="1007604" y="1793193"/>
                </a:lnTo>
                <a:cubicBezTo>
                  <a:pt x="1007604" y="1781808"/>
                  <a:pt x="1013297" y="1753344"/>
                  <a:pt x="1024682" y="1707803"/>
                </a:cubicBezTo>
                <a:cubicBezTo>
                  <a:pt x="1024682" y="1559793"/>
                  <a:pt x="1030375" y="1451633"/>
                  <a:pt x="1041760" y="1383321"/>
                </a:cubicBezTo>
                <a:lnTo>
                  <a:pt x="1075916" y="1280852"/>
                </a:lnTo>
                <a:cubicBezTo>
                  <a:pt x="1087301" y="1189770"/>
                  <a:pt x="1092994" y="1115765"/>
                  <a:pt x="1092994" y="1058838"/>
                </a:cubicBezTo>
                <a:cubicBezTo>
                  <a:pt x="1092994" y="1013297"/>
                  <a:pt x="1110072" y="973448"/>
                  <a:pt x="1144228" y="939292"/>
                </a:cubicBezTo>
                <a:cubicBezTo>
                  <a:pt x="1201155" y="882365"/>
                  <a:pt x="1241004" y="853902"/>
                  <a:pt x="1263774" y="853902"/>
                </a:cubicBezTo>
                <a:lnTo>
                  <a:pt x="1315008" y="870980"/>
                </a:lnTo>
                <a:lnTo>
                  <a:pt x="1400399" y="888058"/>
                </a:lnTo>
                <a:cubicBezTo>
                  <a:pt x="1502867" y="922214"/>
                  <a:pt x="1548408" y="962063"/>
                  <a:pt x="1537023" y="1007604"/>
                </a:cubicBezTo>
                <a:cubicBezTo>
                  <a:pt x="1537023" y="1041760"/>
                  <a:pt x="1525637" y="1098687"/>
                  <a:pt x="1502867" y="1178384"/>
                </a:cubicBezTo>
                <a:cubicBezTo>
                  <a:pt x="1491481" y="1201155"/>
                  <a:pt x="1480096" y="1263775"/>
                  <a:pt x="1468711" y="1366243"/>
                </a:cubicBezTo>
                <a:cubicBezTo>
                  <a:pt x="1457325" y="1423169"/>
                  <a:pt x="1440247" y="1497174"/>
                  <a:pt x="1417477" y="1588257"/>
                </a:cubicBezTo>
                <a:cubicBezTo>
                  <a:pt x="1394706" y="1679340"/>
                  <a:pt x="1383321" y="1747652"/>
                  <a:pt x="1383321" y="1793193"/>
                </a:cubicBezTo>
                <a:cubicBezTo>
                  <a:pt x="1360550" y="1907047"/>
                  <a:pt x="1349164" y="1969666"/>
                  <a:pt x="1349164" y="1981052"/>
                </a:cubicBezTo>
                <a:cubicBezTo>
                  <a:pt x="1337779" y="2003822"/>
                  <a:pt x="1332086" y="2026593"/>
                  <a:pt x="1332086" y="2049364"/>
                </a:cubicBezTo>
                <a:cubicBezTo>
                  <a:pt x="1332086" y="2083520"/>
                  <a:pt x="1349164" y="2100598"/>
                  <a:pt x="1383321" y="2100598"/>
                </a:cubicBezTo>
                <a:cubicBezTo>
                  <a:pt x="1383321" y="2100598"/>
                  <a:pt x="1394706" y="2100598"/>
                  <a:pt x="1417477" y="2100598"/>
                </a:cubicBezTo>
                <a:lnTo>
                  <a:pt x="1502867" y="2066442"/>
                </a:lnTo>
                <a:cubicBezTo>
                  <a:pt x="1525637" y="2066442"/>
                  <a:pt x="1559793" y="2049364"/>
                  <a:pt x="1605335" y="2015208"/>
                </a:cubicBezTo>
                <a:cubicBezTo>
                  <a:pt x="1628106" y="2003822"/>
                  <a:pt x="1650876" y="1998130"/>
                  <a:pt x="1673647" y="1998130"/>
                </a:cubicBezTo>
                <a:cubicBezTo>
                  <a:pt x="1719188" y="1998130"/>
                  <a:pt x="1741959" y="2032286"/>
                  <a:pt x="1741959" y="2100598"/>
                </a:cubicBezTo>
                <a:cubicBezTo>
                  <a:pt x="1741959" y="2134754"/>
                  <a:pt x="1736266" y="2157524"/>
                  <a:pt x="1724881" y="2168910"/>
                </a:cubicBezTo>
                <a:lnTo>
                  <a:pt x="1622413" y="2237222"/>
                </a:lnTo>
                <a:lnTo>
                  <a:pt x="1554101" y="2288456"/>
                </a:lnTo>
                <a:lnTo>
                  <a:pt x="1434555" y="2356768"/>
                </a:lnTo>
                <a:lnTo>
                  <a:pt x="1383321" y="2390924"/>
                </a:lnTo>
                <a:cubicBezTo>
                  <a:pt x="1303623" y="2436466"/>
                  <a:pt x="1263774" y="2482007"/>
                  <a:pt x="1263774" y="2527549"/>
                </a:cubicBezTo>
                <a:cubicBezTo>
                  <a:pt x="1252389" y="2538934"/>
                  <a:pt x="1241004" y="2561705"/>
                  <a:pt x="1229618" y="2595861"/>
                </a:cubicBezTo>
                <a:cubicBezTo>
                  <a:pt x="1218233" y="2641402"/>
                  <a:pt x="1212540" y="2675558"/>
                  <a:pt x="1212540" y="2698329"/>
                </a:cubicBezTo>
                <a:lnTo>
                  <a:pt x="1212540" y="2749563"/>
                </a:lnTo>
                <a:lnTo>
                  <a:pt x="1178384" y="3022811"/>
                </a:lnTo>
                <a:cubicBezTo>
                  <a:pt x="1166999" y="3125279"/>
                  <a:pt x="1155613" y="3187899"/>
                  <a:pt x="1144228" y="3210670"/>
                </a:cubicBezTo>
                <a:cubicBezTo>
                  <a:pt x="1132843" y="3233440"/>
                  <a:pt x="1127150" y="3244826"/>
                  <a:pt x="1127150" y="3244826"/>
                </a:cubicBezTo>
                <a:lnTo>
                  <a:pt x="1161306" y="3313138"/>
                </a:lnTo>
                <a:cubicBezTo>
                  <a:pt x="1161306" y="3313138"/>
                  <a:pt x="1155613" y="3318830"/>
                  <a:pt x="1144228" y="3330216"/>
                </a:cubicBezTo>
                <a:cubicBezTo>
                  <a:pt x="1132843" y="3352986"/>
                  <a:pt x="1110072" y="3375757"/>
                  <a:pt x="1075916" y="3398528"/>
                </a:cubicBezTo>
                <a:cubicBezTo>
                  <a:pt x="1064531" y="3421299"/>
                  <a:pt x="1047453" y="3438377"/>
                  <a:pt x="1024682" y="3449762"/>
                </a:cubicBezTo>
                <a:cubicBezTo>
                  <a:pt x="1001911" y="3472533"/>
                  <a:pt x="973448" y="3483918"/>
                  <a:pt x="939292" y="3483918"/>
                </a:cubicBezTo>
                <a:cubicBezTo>
                  <a:pt x="905136" y="3483918"/>
                  <a:pt x="888058" y="3455455"/>
                  <a:pt x="888058" y="3398528"/>
                </a:cubicBezTo>
                <a:lnTo>
                  <a:pt x="888058" y="3364372"/>
                </a:lnTo>
                <a:lnTo>
                  <a:pt x="888058" y="3244826"/>
                </a:lnTo>
                <a:cubicBezTo>
                  <a:pt x="888058" y="3210670"/>
                  <a:pt x="888058" y="3165128"/>
                  <a:pt x="888058" y="3108201"/>
                </a:cubicBezTo>
                <a:cubicBezTo>
                  <a:pt x="899443" y="3051275"/>
                  <a:pt x="905136" y="3017119"/>
                  <a:pt x="905136" y="3005733"/>
                </a:cubicBezTo>
                <a:lnTo>
                  <a:pt x="905136" y="2920343"/>
                </a:lnTo>
                <a:lnTo>
                  <a:pt x="922214" y="2869109"/>
                </a:lnTo>
                <a:cubicBezTo>
                  <a:pt x="922214" y="2857724"/>
                  <a:pt x="922214" y="2846338"/>
                  <a:pt x="922214" y="2834953"/>
                </a:cubicBezTo>
                <a:lnTo>
                  <a:pt x="922214" y="2766641"/>
                </a:lnTo>
                <a:cubicBezTo>
                  <a:pt x="922214" y="2755255"/>
                  <a:pt x="922214" y="2732485"/>
                  <a:pt x="922214" y="2698329"/>
                </a:cubicBezTo>
                <a:cubicBezTo>
                  <a:pt x="933599" y="2664173"/>
                  <a:pt x="939292" y="2635709"/>
                  <a:pt x="939292" y="2612939"/>
                </a:cubicBezTo>
                <a:cubicBezTo>
                  <a:pt x="939292" y="2578783"/>
                  <a:pt x="922214" y="2561705"/>
                  <a:pt x="888058" y="2561705"/>
                </a:cubicBezTo>
                <a:cubicBezTo>
                  <a:pt x="876672" y="2561705"/>
                  <a:pt x="865287" y="2561705"/>
                  <a:pt x="853902" y="2561705"/>
                </a:cubicBezTo>
                <a:lnTo>
                  <a:pt x="768512" y="2578783"/>
                </a:lnTo>
                <a:lnTo>
                  <a:pt x="717277" y="2578783"/>
                </a:lnTo>
                <a:lnTo>
                  <a:pt x="512341" y="2595861"/>
                </a:lnTo>
                <a:lnTo>
                  <a:pt x="444029" y="2595861"/>
                </a:lnTo>
                <a:lnTo>
                  <a:pt x="375717" y="2595861"/>
                </a:lnTo>
                <a:cubicBezTo>
                  <a:pt x="136625" y="2573090"/>
                  <a:pt x="17078" y="2464929"/>
                  <a:pt x="17078" y="2271378"/>
                </a:cubicBezTo>
                <a:lnTo>
                  <a:pt x="17078" y="2185988"/>
                </a:lnTo>
                <a:lnTo>
                  <a:pt x="0" y="2134754"/>
                </a:lnTo>
                <a:lnTo>
                  <a:pt x="0" y="2083520"/>
                </a:lnTo>
                <a:cubicBezTo>
                  <a:pt x="11386" y="2060749"/>
                  <a:pt x="17078" y="1992437"/>
                  <a:pt x="17078" y="1878583"/>
                </a:cubicBezTo>
                <a:cubicBezTo>
                  <a:pt x="17078" y="1457325"/>
                  <a:pt x="79698" y="1098687"/>
                  <a:pt x="204937" y="802668"/>
                </a:cubicBezTo>
                <a:cubicBezTo>
                  <a:pt x="227707" y="745741"/>
                  <a:pt x="239093" y="700200"/>
                  <a:pt x="239093" y="666044"/>
                </a:cubicBezTo>
                <a:cubicBezTo>
                  <a:pt x="239093" y="654658"/>
                  <a:pt x="233400" y="643273"/>
                  <a:pt x="222015" y="631888"/>
                </a:cubicBezTo>
                <a:lnTo>
                  <a:pt x="204937" y="614810"/>
                </a:lnTo>
                <a:cubicBezTo>
                  <a:pt x="204937" y="614810"/>
                  <a:pt x="204937" y="609117"/>
                  <a:pt x="204937" y="597731"/>
                </a:cubicBezTo>
                <a:cubicBezTo>
                  <a:pt x="204937" y="552190"/>
                  <a:pt x="222015" y="489571"/>
                  <a:pt x="256171" y="409873"/>
                </a:cubicBezTo>
                <a:cubicBezTo>
                  <a:pt x="256171" y="398488"/>
                  <a:pt x="267556" y="370024"/>
                  <a:pt x="290327" y="324483"/>
                </a:cubicBezTo>
                <a:cubicBezTo>
                  <a:pt x="301712" y="278942"/>
                  <a:pt x="313098" y="250478"/>
                  <a:pt x="324483" y="239093"/>
                </a:cubicBezTo>
                <a:lnTo>
                  <a:pt x="341561" y="222015"/>
                </a:lnTo>
                <a:lnTo>
                  <a:pt x="392795" y="187859"/>
                </a:lnTo>
                <a:cubicBezTo>
                  <a:pt x="540805" y="62620"/>
                  <a:pt x="660351" y="0"/>
                  <a:pt x="75143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3809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116">
        <p15:prstTrans prst="pageCurlDouble"/>
      </p:transition>
    </mc:Choice>
    <mc:Fallback xmlns="">
      <p:transition spd="slow" advTm="3116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30409190215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023" y="1735015"/>
            <a:ext cx="3724649" cy="318965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615354" y="3423138"/>
            <a:ext cx="4923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少年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,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我对你的坚持表示敬佩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!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9972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横屏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lands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045" y="1931218"/>
            <a:ext cx="6316132" cy="3759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761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让列表充满整个屏幕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cons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4"/>
          <a:stretch/>
        </p:blipFill>
        <p:spPr>
          <a:xfrm>
            <a:off x="1924683" y="1750319"/>
            <a:ext cx="3568700" cy="5107681"/>
          </a:xfrm>
          <a:prstGeom prst="rect">
            <a:avLst/>
          </a:prstGeom>
        </p:spPr>
      </p:pic>
      <p:sp>
        <p:nvSpPr>
          <p:cNvPr id="7" name="椭圆形标注 6"/>
          <p:cNvSpPr/>
          <p:nvPr/>
        </p:nvSpPr>
        <p:spPr>
          <a:xfrm>
            <a:off x="5810397" y="1588639"/>
            <a:ext cx="2993634" cy="1295237"/>
          </a:xfrm>
          <a:prstGeom prst="wedgeEllipseCallout">
            <a:avLst>
              <a:gd name="adj1" fmla="val -115982"/>
              <a:gd name="adj2" fmla="val 222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点击虚线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I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变实线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8" name="椭圆形标注 7"/>
          <p:cNvSpPr/>
          <p:nvPr/>
        </p:nvSpPr>
        <p:spPr>
          <a:xfrm>
            <a:off x="288315" y="2446215"/>
            <a:ext cx="1833049" cy="1295237"/>
          </a:xfrm>
          <a:prstGeom prst="wedgeEllipseCallout">
            <a:avLst>
              <a:gd name="adj1" fmla="val 70964"/>
              <a:gd name="adj2" fmla="val -248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上下左右边距均为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0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9" name="椭圆形标注 8"/>
          <p:cNvSpPr/>
          <p:nvPr/>
        </p:nvSpPr>
        <p:spPr>
          <a:xfrm>
            <a:off x="6747730" y="3656540"/>
            <a:ext cx="3467336" cy="880291"/>
          </a:xfrm>
          <a:prstGeom prst="wedgeEllipseCallout">
            <a:avLst>
              <a:gd name="adj1" fmla="val -112409"/>
              <a:gd name="adj2" fmla="val -3494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去勾</a:t>
            </a:r>
          </a:p>
          <a:p>
            <a:pPr algn="ctr"/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(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按当前对齐进行约束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)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10" name="椭圆形标注 9"/>
          <p:cNvSpPr/>
          <p:nvPr/>
        </p:nvSpPr>
        <p:spPr>
          <a:xfrm>
            <a:off x="6747730" y="5590848"/>
            <a:ext cx="3467336" cy="880291"/>
          </a:xfrm>
          <a:prstGeom prst="wedgeEllipseCallout">
            <a:avLst>
              <a:gd name="adj1" fmla="val -109028"/>
              <a:gd name="adj2" fmla="val 196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添加四项约束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85100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1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err="1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</a:t>
            </a:r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</a:p>
        </p:txBody>
      </p:sp>
      <p:sp>
        <p:nvSpPr>
          <p:cNvPr id="24" name="任意多边形 23"/>
          <p:cNvSpPr/>
          <p:nvPr/>
        </p:nvSpPr>
        <p:spPr>
          <a:xfrm>
            <a:off x="5244131" y="361237"/>
            <a:ext cx="1383321" cy="3091123"/>
          </a:xfrm>
          <a:custGeom>
            <a:avLst/>
            <a:gdLst/>
            <a:ahLst/>
            <a:cxnLst/>
            <a:rect l="l" t="t" r="r" b="b"/>
            <a:pathLst>
              <a:path w="1383321" h="3091123">
                <a:moveTo>
                  <a:pt x="1110072" y="0"/>
                </a:moveTo>
                <a:lnTo>
                  <a:pt x="1195462" y="17078"/>
                </a:lnTo>
                <a:lnTo>
                  <a:pt x="1229618" y="34156"/>
                </a:lnTo>
                <a:cubicBezTo>
                  <a:pt x="1332087" y="56927"/>
                  <a:pt x="1383321" y="125239"/>
                  <a:pt x="1383321" y="239092"/>
                </a:cubicBezTo>
                <a:cubicBezTo>
                  <a:pt x="1383321" y="250478"/>
                  <a:pt x="1377628" y="273248"/>
                  <a:pt x="1366243" y="307404"/>
                </a:cubicBezTo>
                <a:cubicBezTo>
                  <a:pt x="1366243" y="318790"/>
                  <a:pt x="1366243" y="358638"/>
                  <a:pt x="1366243" y="426951"/>
                </a:cubicBezTo>
                <a:cubicBezTo>
                  <a:pt x="1354857" y="461107"/>
                  <a:pt x="1349165" y="495263"/>
                  <a:pt x="1349165" y="529419"/>
                </a:cubicBezTo>
                <a:cubicBezTo>
                  <a:pt x="1337779" y="563575"/>
                  <a:pt x="1332087" y="620502"/>
                  <a:pt x="1332087" y="700199"/>
                </a:cubicBezTo>
                <a:cubicBezTo>
                  <a:pt x="1332087" y="734355"/>
                  <a:pt x="1332087" y="762819"/>
                  <a:pt x="1332087" y="785589"/>
                </a:cubicBezTo>
                <a:lnTo>
                  <a:pt x="1315008" y="853901"/>
                </a:lnTo>
                <a:lnTo>
                  <a:pt x="1315008" y="922214"/>
                </a:lnTo>
                <a:cubicBezTo>
                  <a:pt x="1315008" y="944984"/>
                  <a:pt x="1309316" y="979140"/>
                  <a:pt x="1297930" y="1024681"/>
                </a:cubicBezTo>
                <a:lnTo>
                  <a:pt x="1297930" y="1058837"/>
                </a:lnTo>
                <a:cubicBezTo>
                  <a:pt x="1286545" y="1070223"/>
                  <a:pt x="1280852" y="1087301"/>
                  <a:pt x="1280852" y="1110071"/>
                </a:cubicBezTo>
                <a:lnTo>
                  <a:pt x="1263774" y="1212540"/>
                </a:lnTo>
                <a:cubicBezTo>
                  <a:pt x="1263774" y="1258081"/>
                  <a:pt x="1252389" y="1297930"/>
                  <a:pt x="1229618" y="1332086"/>
                </a:cubicBezTo>
                <a:cubicBezTo>
                  <a:pt x="1218233" y="1377627"/>
                  <a:pt x="1212540" y="1406091"/>
                  <a:pt x="1212540" y="1417476"/>
                </a:cubicBezTo>
                <a:lnTo>
                  <a:pt x="1229618" y="1485788"/>
                </a:lnTo>
                <a:lnTo>
                  <a:pt x="1178384" y="1759036"/>
                </a:lnTo>
                <a:cubicBezTo>
                  <a:pt x="1178384" y="1781807"/>
                  <a:pt x="1178384" y="1793193"/>
                  <a:pt x="1178384" y="1793193"/>
                </a:cubicBezTo>
                <a:lnTo>
                  <a:pt x="1144228" y="1895661"/>
                </a:lnTo>
                <a:lnTo>
                  <a:pt x="1144228" y="1929817"/>
                </a:lnTo>
                <a:lnTo>
                  <a:pt x="1127150" y="2049363"/>
                </a:lnTo>
                <a:cubicBezTo>
                  <a:pt x="1127150" y="2060748"/>
                  <a:pt x="1121457" y="2072134"/>
                  <a:pt x="1110072" y="2083519"/>
                </a:cubicBezTo>
                <a:cubicBezTo>
                  <a:pt x="1110072" y="2129061"/>
                  <a:pt x="1110072" y="2157524"/>
                  <a:pt x="1110072" y="2168909"/>
                </a:cubicBezTo>
                <a:lnTo>
                  <a:pt x="1110072" y="2185987"/>
                </a:lnTo>
                <a:cubicBezTo>
                  <a:pt x="1098687" y="2208758"/>
                  <a:pt x="1087301" y="2231529"/>
                  <a:pt x="1075916" y="2254299"/>
                </a:cubicBezTo>
                <a:lnTo>
                  <a:pt x="1058838" y="2288455"/>
                </a:lnTo>
                <a:cubicBezTo>
                  <a:pt x="1058838" y="2288455"/>
                  <a:pt x="1058838" y="2305533"/>
                  <a:pt x="1058838" y="2339689"/>
                </a:cubicBezTo>
                <a:cubicBezTo>
                  <a:pt x="1058838" y="2351075"/>
                  <a:pt x="1047453" y="2396616"/>
                  <a:pt x="1024682" y="2476314"/>
                </a:cubicBezTo>
                <a:cubicBezTo>
                  <a:pt x="1013297" y="2510470"/>
                  <a:pt x="1007604" y="2538933"/>
                  <a:pt x="1007604" y="2561704"/>
                </a:cubicBezTo>
                <a:lnTo>
                  <a:pt x="1007604" y="2595860"/>
                </a:lnTo>
                <a:cubicBezTo>
                  <a:pt x="996219" y="2630016"/>
                  <a:pt x="979141" y="2664172"/>
                  <a:pt x="956370" y="2698328"/>
                </a:cubicBezTo>
                <a:cubicBezTo>
                  <a:pt x="944984" y="2721099"/>
                  <a:pt x="939292" y="2738177"/>
                  <a:pt x="939292" y="2749562"/>
                </a:cubicBezTo>
                <a:lnTo>
                  <a:pt x="905136" y="2852030"/>
                </a:lnTo>
                <a:cubicBezTo>
                  <a:pt x="893750" y="2852030"/>
                  <a:pt x="882365" y="2863416"/>
                  <a:pt x="870980" y="2886186"/>
                </a:cubicBezTo>
                <a:cubicBezTo>
                  <a:pt x="825438" y="2931728"/>
                  <a:pt x="791282" y="2965884"/>
                  <a:pt x="768512" y="2988655"/>
                </a:cubicBezTo>
                <a:cubicBezTo>
                  <a:pt x="722970" y="3056967"/>
                  <a:pt x="671736" y="3091123"/>
                  <a:pt x="614809" y="3091123"/>
                </a:cubicBezTo>
                <a:cubicBezTo>
                  <a:pt x="580653" y="3091123"/>
                  <a:pt x="563575" y="3074045"/>
                  <a:pt x="563575" y="3039889"/>
                </a:cubicBezTo>
                <a:cubicBezTo>
                  <a:pt x="563575" y="3039889"/>
                  <a:pt x="569268" y="3011426"/>
                  <a:pt x="580653" y="2954498"/>
                </a:cubicBezTo>
                <a:lnTo>
                  <a:pt x="597731" y="2852030"/>
                </a:lnTo>
                <a:lnTo>
                  <a:pt x="631887" y="2766640"/>
                </a:lnTo>
                <a:lnTo>
                  <a:pt x="648965" y="2647094"/>
                </a:lnTo>
                <a:lnTo>
                  <a:pt x="700199" y="2442158"/>
                </a:lnTo>
                <a:lnTo>
                  <a:pt x="700199" y="2390923"/>
                </a:lnTo>
                <a:lnTo>
                  <a:pt x="717277" y="2254299"/>
                </a:lnTo>
                <a:cubicBezTo>
                  <a:pt x="717277" y="2242914"/>
                  <a:pt x="722970" y="2225836"/>
                  <a:pt x="734356" y="2203065"/>
                </a:cubicBezTo>
                <a:cubicBezTo>
                  <a:pt x="745741" y="2180295"/>
                  <a:pt x="751434" y="2157524"/>
                  <a:pt x="751434" y="2134753"/>
                </a:cubicBezTo>
                <a:lnTo>
                  <a:pt x="751434" y="2117675"/>
                </a:lnTo>
                <a:lnTo>
                  <a:pt x="751434" y="2066441"/>
                </a:lnTo>
                <a:lnTo>
                  <a:pt x="768512" y="1998129"/>
                </a:lnTo>
                <a:cubicBezTo>
                  <a:pt x="768512" y="1986743"/>
                  <a:pt x="774204" y="1958280"/>
                  <a:pt x="785590" y="1912739"/>
                </a:cubicBezTo>
                <a:cubicBezTo>
                  <a:pt x="796975" y="1833041"/>
                  <a:pt x="808360" y="1753344"/>
                  <a:pt x="819746" y="1673646"/>
                </a:cubicBezTo>
                <a:cubicBezTo>
                  <a:pt x="819746" y="1628105"/>
                  <a:pt x="819746" y="1605334"/>
                  <a:pt x="819746" y="1605334"/>
                </a:cubicBezTo>
                <a:lnTo>
                  <a:pt x="836824" y="1554100"/>
                </a:lnTo>
                <a:lnTo>
                  <a:pt x="853902" y="1485788"/>
                </a:lnTo>
                <a:lnTo>
                  <a:pt x="853902" y="1451632"/>
                </a:lnTo>
                <a:lnTo>
                  <a:pt x="853902" y="1434554"/>
                </a:lnTo>
                <a:lnTo>
                  <a:pt x="836824" y="1400398"/>
                </a:lnTo>
                <a:lnTo>
                  <a:pt x="853902" y="1315008"/>
                </a:lnTo>
                <a:lnTo>
                  <a:pt x="853902" y="1246696"/>
                </a:lnTo>
                <a:lnTo>
                  <a:pt x="870980" y="1144227"/>
                </a:lnTo>
                <a:cubicBezTo>
                  <a:pt x="870980" y="1121457"/>
                  <a:pt x="870980" y="1098686"/>
                  <a:pt x="870980" y="1075915"/>
                </a:cubicBezTo>
                <a:cubicBezTo>
                  <a:pt x="870980" y="1041759"/>
                  <a:pt x="870980" y="1018989"/>
                  <a:pt x="870980" y="1007603"/>
                </a:cubicBezTo>
                <a:lnTo>
                  <a:pt x="905136" y="870979"/>
                </a:lnTo>
                <a:cubicBezTo>
                  <a:pt x="905136" y="779897"/>
                  <a:pt x="893750" y="734355"/>
                  <a:pt x="870980" y="734355"/>
                </a:cubicBezTo>
                <a:cubicBezTo>
                  <a:pt x="859594" y="734355"/>
                  <a:pt x="853902" y="734355"/>
                  <a:pt x="853902" y="734355"/>
                </a:cubicBezTo>
                <a:lnTo>
                  <a:pt x="785590" y="785589"/>
                </a:lnTo>
                <a:cubicBezTo>
                  <a:pt x="785590" y="796975"/>
                  <a:pt x="779897" y="808360"/>
                  <a:pt x="768512" y="819745"/>
                </a:cubicBezTo>
                <a:cubicBezTo>
                  <a:pt x="734356" y="842516"/>
                  <a:pt x="705892" y="865287"/>
                  <a:pt x="683121" y="888057"/>
                </a:cubicBezTo>
                <a:cubicBezTo>
                  <a:pt x="648965" y="922214"/>
                  <a:pt x="626195" y="944984"/>
                  <a:pt x="614809" y="956369"/>
                </a:cubicBezTo>
                <a:lnTo>
                  <a:pt x="580653" y="973447"/>
                </a:lnTo>
                <a:lnTo>
                  <a:pt x="563575" y="990525"/>
                </a:lnTo>
                <a:lnTo>
                  <a:pt x="529419" y="1007603"/>
                </a:lnTo>
                <a:lnTo>
                  <a:pt x="478185" y="1075915"/>
                </a:lnTo>
                <a:cubicBezTo>
                  <a:pt x="478185" y="1087301"/>
                  <a:pt x="461107" y="1104379"/>
                  <a:pt x="426951" y="1127149"/>
                </a:cubicBezTo>
                <a:cubicBezTo>
                  <a:pt x="392795" y="1161305"/>
                  <a:pt x="358639" y="1201154"/>
                  <a:pt x="324483" y="1246696"/>
                </a:cubicBezTo>
                <a:cubicBezTo>
                  <a:pt x="301712" y="1269466"/>
                  <a:pt x="290327" y="1280852"/>
                  <a:pt x="290327" y="1280852"/>
                </a:cubicBezTo>
                <a:lnTo>
                  <a:pt x="187859" y="1366242"/>
                </a:lnTo>
                <a:lnTo>
                  <a:pt x="51234" y="1519944"/>
                </a:lnTo>
                <a:lnTo>
                  <a:pt x="17078" y="1502866"/>
                </a:lnTo>
                <a:cubicBezTo>
                  <a:pt x="5693" y="1480095"/>
                  <a:pt x="0" y="1463017"/>
                  <a:pt x="0" y="1451632"/>
                </a:cubicBezTo>
                <a:lnTo>
                  <a:pt x="0" y="1434554"/>
                </a:lnTo>
                <a:lnTo>
                  <a:pt x="0" y="1349164"/>
                </a:lnTo>
                <a:cubicBezTo>
                  <a:pt x="0" y="1303622"/>
                  <a:pt x="17078" y="1258081"/>
                  <a:pt x="51234" y="1212540"/>
                </a:cubicBezTo>
                <a:cubicBezTo>
                  <a:pt x="96776" y="1166998"/>
                  <a:pt x="125239" y="1132842"/>
                  <a:pt x="136625" y="1110071"/>
                </a:cubicBezTo>
                <a:lnTo>
                  <a:pt x="153703" y="1075915"/>
                </a:lnTo>
                <a:cubicBezTo>
                  <a:pt x="165088" y="1064530"/>
                  <a:pt x="176473" y="1053145"/>
                  <a:pt x="187859" y="1041759"/>
                </a:cubicBezTo>
                <a:cubicBezTo>
                  <a:pt x="210629" y="1007603"/>
                  <a:pt x="222015" y="984833"/>
                  <a:pt x="222015" y="973447"/>
                </a:cubicBezTo>
                <a:cubicBezTo>
                  <a:pt x="244785" y="950677"/>
                  <a:pt x="256171" y="939291"/>
                  <a:pt x="256171" y="939291"/>
                </a:cubicBezTo>
                <a:lnTo>
                  <a:pt x="324483" y="888057"/>
                </a:lnTo>
                <a:lnTo>
                  <a:pt x="358639" y="819745"/>
                </a:lnTo>
                <a:cubicBezTo>
                  <a:pt x="370024" y="808360"/>
                  <a:pt x="381410" y="796975"/>
                  <a:pt x="392795" y="785589"/>
                </a:cubicBezTo>
                <a:lnTo>
                  <a:pt x="461107" y="683121"/>
                </a:lnTo>
                <a:lnTo>
                  <a:pt x="478185" y="666043"/>
                </a:lnTo>
                <a:lnTo>
                  <a:pt x="529419" y="597731"/>
                </a:lnTo>
                <a:lnTo>
                  <a:pt x="580653" y="546497"/>
                </a:lnTo>
                <a:lnTo>
                  <a:pt x="648965" y="478185"/>
                </a:lnTo>
                <a:cubicBezTo>
                  <a:pt x="660351" y="466799"/>
                  <a:pt x="683121" y="438336"/>
                  <a:pt x="717277" y="392794"/>
                </a:cubicBezTo>
                <a:lnTo>
                  <a:pt x="751434" y="358638"/>
                </a:lnTo>
                <a:lnTo>
                  <a:pt x="836824" y="256170"/>
                </a:lnTo>
                <a:cubicBezTo>
                  <a:pt x="848209" y="233400"/>
                  <a:pt x="859594" y="216322"/>
                  <a:pt x="870980" y="204936"/>
                </a:cubicBezTo>
                <a:cubicBezTo>
                  <a:pt x="893750" y="182166"/>
                  <a:pt x="910828" y="165087"/>
                  <a:pt x="922214" y="153702"/>
                </a:cubicBezTo>
                <a:lnTo>
                  <a:pt x="939292" y="136624"/>
                </a:lnTo>
                <a:lnTo>
                  <a:pt x="990526" y="85390"/>
                </a:lnTo>
                <a:cubicBezTo>
                  <a:pt x="1036067" y="28463"/>
                  <a:pt x="1075916" y="0"/>
                  <a:pt x="111007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1961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37">
        <p15:prstTrans prst="pageCurlDouble"/>
      </p:transition>
    </mc:Choice>
    <mc:Fallback xmlns="">
      <p:transition spd="slow" advTm="403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466668" y="2705724"/>
            <a:ext cx="510401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练习</a:t>
            </a:r>
            <a:r>
              <a:rPr lang="en-US" altLang="zh-CN" sz="4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sz="44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每一个单元格不同的图片</a:t>
            </a:r>
          </a:p>
          <a:p>
            <a:endParaRPr lang="zh-CN" altLang="en-US" sz="32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下章介绍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52"/>
            <a:ext cx="6466667" cy="6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8338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979">
        <p15:prstTrans prst="pageCurlDouble"/>
      </p:transition>
    </mc:Choice>
    <mc:Fallback xmlns="">
      <p:transition spd="slow" advTm="3979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466668" y="2705724"/>
            <a:ext cx="510401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r>
              <a:rPr lang="en-US" altLang="zh-CN" sz="4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sz="44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开发中最常用的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元素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彻底理解本章非常重要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实际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的数据通常是从网络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数据库动态获取的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课件及源码</a:t>
            </a:r>
            <a:r>
              <a:rPr lang="en-US" altLang="zh-CN" sz="3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sz="32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/>
              <a:t>https://</a:t>
            </a:r>
            <a:r>
              <a:rPr lang="en-US" altLang="zh-CN" sz="2000" dirty="0" err="1"/>
              <a:t>github.com</a:t>
            </a:r>
            <a:r>
              <a:rPr lang="en-US" altLang="zh-CN" sz="2000" dirty="0"/>
              <a:t>/</a:t>
            </a:r>
            <a:r>
              <a:rPr lang="en-US" altLang="zh-CN" sz="2000" dirty="0" err="1"/>
              <a:t>yagamis</a:t>
            </a:r>
            <a:r>
              <a:rPr lang="en-US" altLang="zh-CN" sz="2000" dirty="0"/>
              <a:t>/</a:t>
            </a:r>
            <a:r>
              <a:rPr lang="en-US" altLang="zh-CN" sz="2000" dirty="0" err="1"/>
              <a:t>tableview</a:t>
            </a:r>
            <a:endParaRPr lang="zh-CN" altLang="en-US" sz="20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52"/>
            <a:ext cx="6466667" cy="6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1315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979">
        <p15:prstTrans prst="pageCurlDouble"/>
      </p:transition>
    </mc:Choice>
    <mc:Fallback xmlns="">
      <p:transition spd="slow" advTm="3979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了解</a:t>
            </a:r>
            <a:r>
              <a:rPr lang="en-US" altLang="zh-CN" sz="40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6756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已经了解原型设计并有一个</a:t>
            </a:r>
            <a:r>
              <a:rPr lang="en-US" altLang="zh-CN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Demo</a:t>
            </a:r>
            <a:endParaRPr lang="zh-CN" altLang="en-US" sz="28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96379" y="3336611"/>
            <a:ext cx="6756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en-US" altLang="zh-CN" sz="28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</a:t>
            </a:r>
            <a:r>
              <a:rPr lang="zh-CN" altLang="en-US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建立一个列表</a:t>
            </a:r>
            <a:r>
              <a:rPr lang="en-US" altLang="zh-CN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28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20130" y="4334138"/>
            <a:ext cx="6756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为吃货点评</a:t>
            </a:r>
            <a:r>
              <a:rPr lang="en-US" altLang="zh-CN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打下基础</a:t>
            </a:r>
          </a:p>
        </p:txBody>
      </p:sp>
      <p:pic>
        <p:nvPicPr>
          <p:cNvPr id="4" name="图片 3" descr="屏幕快照 2015-05-15 上午10.11.59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6566" y="2164187"/>
            <a:ext cx="5745434" cy="2693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9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什么是一个列表视图？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99032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列表视图（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）在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中是最普遍的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元素。</a:t>
            </a:r>
          </a:p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大多数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（游戏外）都采用列表视图，展示内容。</a:t>
            </a:r>
          </a:p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列表视图是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的支柱。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96378" y="3762089"/>
            <a:ext cx="10556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内建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：联系人、邮件。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796378" y="4660050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形式：不仅可以显示文字，还可以显示图像。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796378" y="5558011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知名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TED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QQ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、微信、网易新闻、淘宝</a:t>
            </a:r>
          </a:p>
        </p:txBody>
      </p:sp>
    </p:spTree>
    <p:extLst>
      <p:ext uri="{BB962C8B-B14F-4D97-AF65-F5344CB8AC3E}">
        <p14:creationId xmlns:p14="http://schemas.microsoft.com/office/powerpoint/2010/main" val="10345145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建一个简单列表工程</a:t>
            </a:r>
          </a:p>
        </p:txBody>
      </p:sp>
      <p:sp>
        <p:nvSpPr>
          <p:cNvPr id="15" name="任意多边形 14"/>
          <p:cNvSpPr/>
          <p:nvPr/>
        </p:nvSpPr>
        <p:spPr>
          <a:xfrm>
            <a:off x="5175819" y="395393"/>
            <a:ext cx="1690725" cy="2937421"/>
          </a:xfrm>
          <a:custGeom>
            <a:avLst/>
            <a:gdLst/>
            <a:ahLst/>
            <a:cxnLst/>
            <a:rect l="l" t="t" r="r" b="b"/>
            <a:pathLst>
              <a:path w="1690725" h="2937421">
                <a:moveTo>
                  <a:pt x="546497" y="0"/>
                </a:moveTo>
                <a:cubicBezTo>
                  <a:pt x="557883" y="0"/>
                  <a:pt x="580653" y="0"/>
                  <a:pt x="614809" y="0"/>
                </a:cubicBezTo>
                <a:lnTo>
                  <a:pt x="648965" y="0"/>
                </a:lnTo>
                <a:lnTo>
                  <a:pt x="683121" y="0"/>
                </a:lnTo>
                <a:lnTo>
                  <a:pt x="700199" y="0"/>
                </a:lnTo>
                <a:lnTo>
                  <a:pt x="751433" y="0"/>
                </a:lnTo>
                <a:lnTo>
                  <a:pt x="836824" y="0"/>
                </a:lnTo>
                <a:lnTo>
                  <a:pt x="1007604" y="34156"/>
                </a:lnTo>
                <a:lnTo>
                  <a:pt x="1041760" y="34156"/>
                </a:lnTo>
                <a:cubicBezTo>
                  <a:pt x="1064531" y="45541"/>
                  <a:pt x="1087301" y="51234"/>
                  <a:pt x="1110072" y="51234"/>
                </a:cubicBezTo>
                <a:cubicBezTo>
                  <a:pt x="1144228" y="51234"/>
                  <a:pt x="1178384" y="62619"/>
                  <a:pt x="1212540" y="85390"/>
                </a:cubicBezTo>
                <a:cubicBezTo>
                  <a:pt x="1223926" y="96775"/>
                  <a:pt x="1246696" y="113853"/>
                  <a:pt x="1280852" y="136624"/>
                </a:cubicBezTo>
                <a:cubicBezTo>
                  <a:pt x="1394706" y="182166"/>
                  <a:pt x="1468711" y="239092"/>
                  <a:pt x="1502867" y="307404"/>
                </a:cubicBezTo>
                <a:lnTo>
                  <a:pt x="1519945" y="358638"/>
                </a:lnTo>
                <a:lnTo>
                  <a:pt x="1537023" y="426951"/>
                </a:lnTo>
                <a:cubicBezTo>
                  <a:pt x="1559793" y="461107"/>
                  <a:pt x="1571179" y="500955"/>
                  <a:pt x="1571179" y="546497"/>
                </a:cubicBezTo>
                <a:lnTo>
                  <a:pt x="1571179" y="631887"/>
                </a:lnTo>
                <a:lnTo>
                  <a:pt x="1554101" y="734355"/>
                </a:lnTo>
                <a:cubicBezTo>
                  <a:pt x="1554101" y="848209"/>
                  <a:pt x="1468711" y="1041759"/>
                  <a:pt x="1297930" y="1315008"/>
                </a:cubicBezTo>
                <a:cubicBezTo>
                  <a:pt x="1275160" y="1349164"/>
                  <a:pt x="1258082" y="1371935"/>
                  <a:pt x="1246696" y="1383320"/>
                </a:cubicBezTo>
                <a:lnTo>
                  <a:pt x="1212540" y="1451632"/>
                </a:lnTo>
                <a:cubicBezTo>
                  <a:pt x="1189769" y="1474403"/>
                  <a:pt x="1149921" y="1519944"/>
                  <a:pt x="1092994" y="1588256"/>
                </a:cubicBezTo>
                <a:cubicBezTo>
                  <a:pt x="1058838" y="1645183"/>
                  <a:pt x="1024682" y="1696417"/>
                  <a:pt x="990526" y="1741958"/>
                </a:cubicBezTo>
                <a:cubicBezTo>
                  <a:pt x="956370" y="1776115"/>
                  <a:pt x="910828" y="1833041"/>
                  <a:pt x="853902" y="1912739"/>
                </a:cubicBezTo>
                <a:cubicBezTo>
                  <a:pt x="831131" y="1958280"/>
                  <a:pt x="814053" y="1992436"/>
                  <a:pt x="802668" y="2015207"/>
                </a:cubicBezTo>
                <a:lnTo>
                  <a:pt x="717277" y="2117675"/>
                </a:lnTo>
                <a:cubicBezTo>
                  <a:pt x="580653" y="2288455"/>
                  <a:pt x="512341" y="2396616"/>
                  <a:pt x="512341" y="2442158"/>
                </a:cubicBezTo>
                <a:cubicBezTo>
                  <a:pt x="512341" y="2464928"/>
                  <a:pt x="535112" y="2482006"/>
                  <a:pt x="580653" y="2493392"/>
                </a:cubicBezTo>
                <a:lnTo>
                  <a:pt x="631887" y="2493392"/>
                </a:lnTo>
                <a:lnTo>
                  <a:pt x="751433" y="2510470"/>
                </a:lnTo>
                <a:lnTo>
                  <a:pt x="819746" y="2510470"/>
                </a:lnTo>
                <a:lnTo>
                  <a:pt x="888058" y="2510470"/>
                </a:lnTo>
                <a:lnTo>
                  <a:pt x="973448" y="2510470"/>
                </a:lnTo>
                <a:lnTo>
                  <a:pt x="1024682" y="2510470"/>
                </a:lnTo>
                <a:lnTo>
                  <a:pt x="1110072" y="2510470"/>
                </a:lnTo>
                <a:lnTo>
                  <a:pt x="1212540" y="2510470"/>
                </a:lnTo>
                <a:lnTo>
                  <a:pt x="1280852" y="2527548"/>
                </a:lnTo>
                <a:lnTo>
                  <a:pt x="1383320" y="2510470"/>
                </a:lnTo>
                <a:lnTo>
                  <a:pt x="1485789" y="2493392"/>
                </a:lnTo>
                <a:lnTo>
                  <a:pt x="1588257" y="2476314"/>
                </a:lnTo>
                <a:cubicBezTo>
                  <a:pt x="1588257" y="2476314"/>
                  <a:pt x="1593949" y="2476314"/>
                  <a:pt x="1605335" y="2476314"/>
                </a:cubicBezTo>
                <a:cubicBezTo>
                  <a:pt x="1662262" y="2476314"/>
                  <a:pt x="1690725" y="2493392"/>
                  <a:pt x="1690725" y="2527548"/>
                </a:cubicBezTo>
                <a:cubicBezTo>
                  <a:pt x="1690725" y="2607245"/>
                  <a:pt x="1645184" y="2669865"/>
                  <a:pt x="1554101" y="2715406"/>
                </a:cubicBezTo>
                <a:cubicBezTo>
                  <a:pt x="1542715" y="2726791"/>
                  <a:pt x="1519945" y="2749562"/>
                  <a:pt x="1485789" y="2783718"/>
                </a:cubicBezTo>
                <a:cubicBezTo>
                  <a:pt x="1406091" y="2817874"/>
                  <a:pt x="1320701" y="2834952"/>
                  <a:pt x="1229618" y="2834952"/>
                </a:cubicBezTo>
                <a:cubicBezTo>
                  <a:pt x="1195462" y="2834952"/>
                  <a:pt x="1172691" y="2834952"/>
                  <a:pt x="1161306" y="2834952"/>
                </a:cubicBezTo>
                <a:lnTo>
                  <a:pt x="1092994" y="2886186"/>
                </a:lnTo>
                <a:cubicBezTo>
                  <a:pt x="1081609" y="2886186"/>
                  <a:pt x="1070223" y="2886186"/>
                  <a:pt x="1058838" y="2886186"/>
                </a:cubicBezTo>
                <a:cubicBezTo>
                  <a:pt x="1036067" y="2897572"/>
                  <a:pt x="1024682" y="2903264"/>
                  <a:pt x="1024682" y="2903264"/>
                </a:cubicBezTo>
                <a:lnTo>
                  <a:pt x="939292" y="2886186"/>
                </a:lnTo>
                <a:lnTo>
                  <a:pt x="700199" y="2920342"/>
                </a:lnTo>
                <a:cubicBezTo>
                  <a:pt x="677429" y="2931728"/>
                  <a:pt x="660351" y="2937421"/>
                  <a:pt x="648965" y="2937421"/>
                </a:cubicBezTo>
                <a:cubicBezTo>
                  <a:pt x="626195" y="2937421"/>
                  <a:pt x="586346" y="2931728"/>
                  <a:pt x="529419" y="2920342"/>
                </a:cubicBezTo>
                <a:cubicBezTo>
                  <a:pt x="518034" y="2920342"/>
                  <a:pt x="512341" y="2920342"/>
                  <a:pt x="512341" y="2920342"/>
                </a:cubicBezTo>
                <a:lnTo>
                  <a:pt x="358639" y="2920342"/>
                </a:lnTo>
                <a:lnTo>
                  <a:pt x="290327" y="2903264"/>
                </a:lnTo>
                <a:cubicBezTo>
                  <a:pt x="267556" y="2891879"/>
                  <a:pt x="239093" y="2886186"/>
                  <a:pt x="204937" y="2886186"/>
                </a:cubicBezTo>
                <a:cubicBezTo>
                  <a:pt x="91083" y="2863416"/>
                  <a:pt x="34156" y="2823567"/>
                  <a:pt x="34156" y="2766640"/>
                </a:cubicBezTo>
                <a:cubicBezTo>
                  <a:pt x="22771" y="2721099"/>
                  <a:pt x="17078" y="2698328"/>
                  <a:pt x="17078" y="2698328"/>
                </a:cubicBezTo>
                <a:cubicBezTo>
                  <a:pt x="5693" y="2652787"/>
                  <a:pt x="0" y="2630016"/>
                  <a:pt x="0" y="2630016"/>
                </a:cubicBezTo>
                <a:cubicBezTo>
                  <a:pt x="0" y="2618631"/>
                  <a:pt x="0" y="2601553"/>
                  <a:pt x="0" y="2578782"/>
                </a:cubicBezTo>
                <a:lnTo>
                  <a:pt x="34156" y="2544626"/>
                </a:lnTo>
                <a:cubicBezTo>
                  <a:pt x="56927" y="2499084"/>
                  <a:pt x="68312" y="2470621"/>
                  <a:pt x="68312" y="2459236"/>
                </a:cubicBezTo>
                <a:lnTo>
                  <a:pt x="119547" y="2390924"/>
                </a:lnTo>
                <a:lnTo>
                  <a:pt x="153703" y="2339689"/>
                </a:lnTo>
                <a:cubicBezTo>
                  <a:pt x="165088" y="2305533"/>
                  <a:pt x="199244" y="2265685"/>
                  <a:pt x="256171" y="2220143"/>
                </a:cubicBezTo>
                <a:cubicBezTo>
                  <a:pt x="301712" y="2163216"/>
                  <a:pt x="341561" y="2111983"/>
                  <a:pt x="375717" y="2066441"/>
                </a:cubicBezTo>
                <a:cubicBezTo>
                  <a:pt x="398488" y="2032285"/>
                  <a:pt x="432644" y="1986744"/>
                  <a:pt x="478185" y="1929817"/>
                </a:cubicBezTo>
                <a:cubicBezTo>
                  <a:pt x="489570" y="1918431"/>
                  <a:pt x="500956" y="1912739"/>
                  <a:pt x="512341" y="1912739"/>
                </a:cubicBezTo>
                <a:lnTo>
                  <a:pt x="546497" y="1861505"/>
                </a:lnTo>
                <a:cubicBezTo>
                  <a:pt x="546497" y="1850119"/>
                  <a:pt x="557883" y="1827349"/>
                  <a:pt x="580653" y="1793193"/>
                </a:cubicBezTo>
                <a:cubicBezTo>
                  <a:pt x="637580" y="1747651"/>
                  <a:pt x="671736" y="1719188"/>
                  <a:pt x="683121" y="1707802"/>
                </a:cubicBezTo>
                <a:lnTo>
                  <a:pt x="717277" y="1639490"/>
                </a:lnTo>
                <a:lnTo>
                  <a:pt x="819746" y="1502866"/>
                </a:lnTo>
                <a:cubicBezTo>
                  <a:pt x="831131" y="1502866"/>
                  <a:pt x="842516" y="1491481"/>
                  <a:pt x="853902" y="1468710"/>
                </a:cubicBezTo>
                <a:cubicBezTo>
                  <a:pt x="876672" y="1434554"/>
                  <a:pt x="888058" y="1411783"/>
                  <a:pt x="888058" y="1400398"/>
                </a:cubicBezTo>
                <a:lnTo>
                  <a:pt x="956370" y="1349164"/>
                </a:lnTo>
                <a:cubicBezTo>
                  <a:pt x="956370" y="1349164"/>
                  <a:pt x="962062" y="1332086"/>
                  <a:pt x="973448" y="1297930"/>
                </a:cubicBezTo>
                <a:cubicBezTo>
                  <a:pt x="984833" y="1275159"/>
                  <a:pt x="1001911" y="1252388"/>
                  <a:pt x="1024682" y="1229618"/>
                </a:cubicBezTo>
                <a:lnTo>
                  <a:pt x="1092994" y="1127149"/>
                </a:lnTo>
                <a:cubicBezTo>
                  <a:pt x="1184077" y="990525"/>
                  <a:pt x="1229618" y="870979"/>
                  <a:pt x="1229618" y="768511"/>
                </a:cubicBezTo>
                <a:cubicBezTo>
                  <a:pt x="1229618" y="666043"/>
                  <a:pt x="1178384" y="597731"/>
                  <a:pt x="1075916" y="563575"/>
                </a:cubicBezTo>
                <a:lnTo>
                  <a:pt x="1024682" y="546497"/>
                </a:lnTo>
                <a:lnTo>
                  <a:pt x="939292" y="512341"/>
                </a:lnTo>
                <a:cubicBezTo>
                  <a:pt x="893750" y="500955"/>
                  <a:pt x="853902" y="489570"/>
                  <a:pt x="819746" y="478185"/>
                </a:cubicBezTo>
                <a:cubicBezTo>
                  <a:pt x="796975" y="478185"/>
                  <a:pt x="779897" y="478185"/>
                  <a:pt x="768511" y="478185"/>
                </a:cubicBezTo>
                <a:lnTo>
                  <a:pt x="751433" y="478185"/>
                </a:lnTo>
                <a:lnTo>
                  <a:pt x="683121" y="478185"/>
                </a:lnTo>
                <a:cubicBezTo>
                  <a:pt x="671736" y="478185"/>
                  <a:pt x="660351" y="478185"/>
                  <a:pt x="648965" y="478185"/>
                </a:cubicBezTo>
                <a:cubicBezTo>
                  <a:pt x="637580" y="478185"/>
                  <a:pt x="620502" y="478185"/>
                  <a:pt x="597731" y="478185"/>
                </a:cubicBezTo>
                <a:cubicBezTo>
                  <a:pt x="574961" y="489570"/>
                  <a:pt x="546497" y="500955"/>
                  <a:pt x="512341" y="512341"/>
                </a:cubicBezTo>
                <a:cubicBezTo>
                  <a:pt x="375717" y="535111"/>
                  <a:pt x="296019" y="620502"/>
                  <a:pt x="273249" y="768511"/>
                </a:cubicBezTo>
                <a:cubicBezTo>
                  <a:pt x="273249" y="779896"/>
                  <a:pt x="267556" y="796974"/>
                  <a:pt x="256171" y="819745"/>
                </a:cubicBezTo>
                <a:lnTo>
                  <a:pt x="204937" y="853901"/>
                </a:lnTo>
                <a:cubicBezTo>
                  <a:pt x="193551" y="876672"/>
                  <a:pt x="182166" y="888057"/>
                  <a:pt x="170781" y="888057"/>
                </a:cubicBezTo>
                <a:cubicBezTo>
                  <a:pt x="148010" y="888057"/>
                  <a:pt x="130932" y="870979"/>
                  <a:pt x="119547" y="836823"/>
                </a:cubicBezTo>
                <a:lnTo>
                  <a:pt x="85390" y="768511"/>
                </a:lnTo>
                <a:lnTo>
                  <a:pt x="51234" y="700199"/>
                </a:lnTo>
                <a:lnTo>
                  <a:pt x="51234" y="648965"/>
                </a:lnTo>
                <a:cubicBezTo>
                  <a:pt x="28464" y="603424"/>
                  <a:pt x="17078" y="574960"/>
                  <a:pt x="17078" y="563575"/>
                </a:cubicBezTo>
                <a:lnTo>
                  <a:pt x="51234" y="495263"/>
                </a:lnTo>
                <a:lnTo>
                  <a:pt x="17078" y="444029"/>
                </a:lnTo>
                <a:cubicBezTo>
                  <a:pt x="17078" y="444029"/>
                  <a:pt x="17078" y="438336"/>
                  <a:pt x="17078" y="426951"/>
                </a:cubicBezTo>
                <a:cubicBezTo>
                  <a:pt x="17078" y="415565"/>
                  <a:pt x="22771" y="398487"/>
                  <a:pt x="34156" y="375716"/>
                </a:cubicBezTo>
                <a:cubicBezTo>
                  <a:pt x="45542" y="364331"/>
                  <a:pt x="51234" y="335868"/>
                  <a:pt x="51234" y="290326"/>
                </a:cubicBezTo>
                <a:cubicBezTo>
                  <a:pt x="85390" y="199244"/>
                  <a:pt x="130932" y="142317"/>
                  <a:pt x="187859" y="119546"/>
                </a:cubicBezTo>
                <a:lnTo>
                  <a:pt x="273249" y="85390"/>
                </a:lnTo>
                <a:lnTo>
                  <a:pt x="341561" y="34156"/>
                </a:lnTo>
                <a:lnTo>
                  <a:pt x="409873" y="34156"/>
                </a:lnTo>
                <a:cubicBezTo>
                  <a:pt x="421258" y="34156"/>
                  <a:pt x="438336" y="28463"/>
                  <a:pt x="461107" y="17078"/>
                </a:cubicBezTo>
                <a:cubicBezTo>
                  <a:pt x="483878" y="5693"/>
                  <a:pt x="512341" y="0"/>
                  <a:pt x="54649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94848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918">
        <p15:prstTrans prst="pageCurlDouble"/>
      </p:transition>
    </mc:Choice>
    <mc:Fallback xmlns="">
      <p:transition spd="slow" advTm="1918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屏幕快照 2015-05-15 上午10.32.0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366" y="1651000"/>
            <a:ext cx="9029700" cy="52070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新建单视图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965568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屏幕快照 2015-05-15 上午10.34.0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666" y="1480039"/>
            <a:ext cx="9042400" cy="52578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配置工程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50364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3460</TotalTime>
  <Words>1241</Words>
  <Application>Microsoft Macintosh PowerPoint</Application>
  <PresentationFormat>宽屏</PresentationFormat>
  <Paragraphs>221</Paragraphs>
  <Slides>41</Slides>
  <Notes>41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50" baseType="lpstr">
      <vt:lpstr>Calibri</vt:lpstr>
      <vt:lpstr>Calibri Light</vt:lpstr>
      <vt:lpstr>Lantinghei SC Demibold</vt:lpstr>
      <vt:lpstr>兰亭黑-简 纤黑</vt:lpstr>
      <vt:lpstr>宋体</vt:lpstr>
      <vt:lpstr>微软雅黑</vt:lpstr>
      <vt:lpstr>新蒂下午茶基本版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bing ye</dc:creator>
  <cp:lastModifiedBy>yunbo zhang</cp:lastModifiedBy>
  <cp:revision>678</cp:revision>
  <dcterms:created xsi:type="dcterms:W3CDTF">2014-05-16T07:57:58Z</dcterms:created>
  <dcterms:modified xsi:type="dcterms:W3CDTF">2015-10-05T07:42:45Z</dcterms:modified>
</cp:coreProperties>
</file>

<file path=docProps/thumbnail.jpeg>
</file>